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sldIdLst>
    <p:sldId id="256" r:id="rId2"/>
    <p:sldId id="260" r:id="rId3"/>
    <p:sldId id="257" r:id="rId4"/>
    <p:sldId id="261" r:id="rId5"/>
    <p:sldId id="311" r:id="rId6"/>
    <p:sldId id="263" r:id="rId7"/>
    <p:sldId id="262" r:id="rId8"/>
    <p:sldId id="264" r:id="rId9"/>
    <p:sldId id="265" r:id="rId10"/>
    <p:sldId id="266" r:id="rId11"/>
    <p:sldId id="267" r:id="rId12"/>
    <p:sldId id="268" r:id="rId13"/>
    <p:sldId id="269" r:id="rId14"/>
    <p:sldId id="270" r:id="rId15"/>
    <p:sldId id="271" r:id="rId16"/>
    <p:sldId id="272" r:id="rId17"/>
    <p:sldId id="312" r:id="rId18"/>
    <p:sldId id="284" r:id="rId19"/>
    <p:sldId id="285" r:id="rId20"/>
    <p:sldId id="287" r:id="rId21"/>
    <p:sldId id="288" r:id="rId22"/>
    <p:sldId id="277" r:id="rId23"/>
    <p:sldId id="278" r:id="rId24"/>
    <p:sldId id="279" r:id="rId25"/>
    <p:sldId id="289" r:id="rId26"/>
    <p:sldId id="290" r:id="rId27"/>
    <p:sldId id="291"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6" r:id="rId41"/>
    <p:sldId id="307" r:id="rId42"/>
    <p:sldId id="309" r:id="rId43"/>
    <p:sldId id="310" r:id="rId44"/>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76239"/>
    <a:srgbClr val="FFFF00"/>
    <a:srgbClr val="765A00"/>
    <a:srgbClr val="EAA694"/>
    <a:srgbClr val="00131A"/>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447" autoAdjust="0"/>
  </p:normalViewPr>
  <p:slideViewPr>
    <p:cSldViewPr>
      <p:cViewPr varScale="1">
        <p:scale>
          <a:sx n="94" d="100"/>
          <a:sy n="94" d="100"/>
        </p:scale>
        <p:origin x="-2028" y="-96"/>
      </p:cViewPr>
      <p:guideLst>
        <p:guide orient="horz" pos="2160"/>
        <p:guide pos="2880"/>
      </p:guideLst>
    </p:cSldViewPr>
  </p:slideViewPr>
  <p:outlineViewPr>
    <p:cViewPr>
      <p:scale>
        <a:sx n="33" d="100"/>
        <a:sy n="33" d="100"/>
      </p:scale>
      <p:origin x="0" y="22626"/>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C0E71A-FC11-46D3-96A1-775757A54CD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fr-FR"/>
        </a:p>
      </dgm:t>
    </dgm:pt>
    <dgm:pt modelId="{DEE19105-9E3A-41E5-B5B9-DDA296E37D3A}">
      <dgm:prSet phldrT="[Text]"/>
      <dgm:spPr/>
      <dgm:t>
        <a:bodyPr/>
        <a:lstStyle/>
        <a:p>
          <a:r>
            <a:rPr lang="fr-FR" b="1" dirty="0" smtClean="0">
              <a:solidFill>
                <a:srgbClr val="FFFF00"/>
              </a:solidFill>
              <a:effectLst>
                <a:outerShdw blurRad="38100" dist="38100" dir="2700000" algn="tl">
                  <a:srgbClr val="000000">
                    <a:alpha val="43137"/>
                  </a:srgbClr>
                </a:outerShdw>
              </a:effectLst>
            </a:rPr>
            <a:t>1.</a:t>
          </a:r>
          <a:endParaRPr lang="fr-FR" b="1" dirty="0">
            <a:solidFill>
              <a:srgbClr val="FFFF00"/>
            </a:solidFill>
            <a:effectLst>
              <a:outerShdw blurRad="38100" dist="38100" dir="2700000" algn="tl">
                <a:srgbClr val="000000">
                  <a:alpha val="43137"/>
                </a:srgbClr>
              </a:outerShdw>
            </a:effectLst>
          </a:endParaRPr>
        </a:p>
      </dgm:t>
    </dgm:pt>
    <dgm:pt modelId="{01F067F3-B4AE-440F-9580-E3270349E0E6}" type="parTrans" cxnId="{A5E1D3BC-D78C-4C92-8228-ECFCC5E74973}">
      <dgm:prSet/>
      <dgm:spPr/>
      <dgm:t>
        <a:bodyPr/>
        <a:lstStyle/>
        <a:p>
          <a:endParaRPr lang="fr-FR"/>
        </a:p>
      </dgm:t>
    </dgm:pt>
    <dgm:pt modelId="{41F96CA0-75A5-4D2C-A77D-65B77041FDD3}" type="sibTrans" cxnId="{A5E1D3BC-D78C-4C92-8228-ECFCC5E74973}">
      <dgm:prSet/>
      <dgm:spPr/>
      <dgm:t>
        <a:bodyPr/>
        <a:lstStyle/>
        <a:p>
          <a:endParaRPr lang="fr-FR"/>
        </a:p>
      </dgm:t>
    </dgm:pt>
    <dgm:pt modelId="{1C98E1D8-BF0F-4FBE-BA35-07F8049BE763}">
      <dgm:prSet phldrT="[Text]"/>
      <dgm:spPr>
        <a:solidFill>
          <a:srgbClr val="FFFF00"/>
        </a:solidFill>
      </dgm:spPr>
      <dgm:t>
        <a:bodyPr/>
        <a:lstStyle/>
        <a:p>
          <a:r>
            <a:rPr lang="fr-FR" dirty="0" smtClean="0"/>
            <a:t>The instruction to </a:t>
          </a:r>
          <a:r>
            <a:rPr lang="en-GB" noProof="0" dirty="0" smtClean="0"/>
            <a:t>write</a:t>
          </a:r>
          <a:r>
            <a:rPr lang="fr-FR" dirty="0" smtClean="0"/>
            <a:t> …</a:t>
          </a:r>
          <a:endParaRPr lang="fr-FR" dirty="0"/>
        </a:p>
      </dgm:t>
    </dgm:pt>
    <dgm:pt modelId="{3941D103-1F7E-4C86-8CD4-DA9DFEAE8DE8}" type="parTrans" cxnId="{15E66EE0-6CC3-4023-A0BE-C112C9D3474E}">
      <dgm:prSet/>
      <dgm:spPr/>
      <dgm:t>
        <a:bodyPr/>
        <a:lstStyle/>
        <a:p>
          <a:endParaRPr lang="fr-FR"/>
        </a:p>
      </dgm:t>
    </dgm:pt>
    <dgm:pt modelId="{C51C9327-CD86-4391-B124-0A37EEDAB099}" type="sibTrans" cxnId="{15E66EE0-6CC3-4023-A0BE-C112C9D3474E}">
      <dgm:prSet/>
      <dgm:spPr/>
      <dgm:t>
        <a:bodyPr/>
        <a:lstStyle/>
        <a:p>
          <a:endParaRPr lang="fr-FR"/>
        </a:p>
      </dgm:t>
    </dgm:pt>
    <dgm:pt modelId="{7C1AA08C-C7BA-43C5-BE96-97DC1A09D05F}">
      <dgm:prSet phldrT="[Text]"/>
      <dgm:spPr/>
      <dgm:t>
        <a:bodyPr/>
        <a:lstStyle/>
        <a:p>
          <a:r>
            <a:rPr lang="fr-FR" b="1" dirty="0" smtClean="0">
              <a:solidFill>
                <a:srgbClr val="FFFF00"/>
              </a:solidFill>
              <a:effectLst>
                <a:outerShdw blurRad="38100" dist="38100" dir="2700000" algn="tl">
                  <a:srgbClr val="000000">
                    <a:alpha val="43137"/>
                  </a:srgbClr>
                </a:outerShdw>
              </a:effectLst>
            </a:rPr>
            <a:t>3.</a:t>
          </a:r>
          <a:endParaRPr lang="fr-FR" b="1" dirty="0">
            <a:solidFill>
              <a:srgbClr val="FFFF00"/>
            </a:solidFill>
            <a:effectLst>
              <a:outerShdw blurRad="38100" dist="38100" dir="2700000" algn="tl">
                <a:srgbClr val="000000">
                  <a:alpha val="43137"/>
                </a:srgbClr>
              </a:outerShdw>
            </a:effectLst>
          </a:endParaRPr>
        </a:p>
      </dgm:t>
    </dgm:pt>
    <dgm:pt modelId="{DF7E2E7F-0051-41A8-A95F-56942037CF99}" type="parTrans" cxnId="{BB026CD6-ACD8-4CC0-96FB-D1AA862623B8}">
      <dgm:prSet/>
      <dgm:spPr/>
      <dgm:t>
        <a:bodyPr/>
        <a:lstStyle/>
        <a:p>
          <a:endParaRPr lang="fr-FR"/>
        </a:p>
      </dgm:t>
    </dgm:pt>
    <dgm:pt modelId="{A4535710-D3F3-48C8-8DE6-E477571FEDE4}" type="sibTrans" cxnId="{BB026CD6-ACD8-4CC0-96FB-D1AA862623B8}">
      <dgm:prSet/>
      <dgm:spPr/>
      <dgm:t>
        <a:bodyPr/>
        <a:lstStyle/>
        <a:p>
          <a:endParaRPr lang="fr-FR"/>
        </a:p>
      </dgm:t>
    </dgm:pt>
    <dgm:pt modelId="{0890405D-A2A3-45A0-B641-A2B77445F04D}">
      <dgm:prSet phldrT="[Text]"/>
      <dgm:spPr>
        <a:solidFill>
          <a:srgbClr val="FFFF00">
            <a:alpha val="90000"/>
          </a:srgbClr>
        </a:solidFill>
      </dgm:spPr>
      <dgm:t>
        <a:bodyPr/>
        <a:lstStyle/>
        <a:p>
          <a:r>
            <a:rPr lang="en-GB" noProof="0" dirty="0" smtClean="0"/>
            <a:t>The prophetic message:  </a:t>
          </a:r>
          <a:r>
            <a:rPr lang="en-GB" b="1" i="1" noProof="0" dirty="0" smtClean="0">
              <a:solidFill>
                <a:srgbClr val="00B0F0"/>
              </a:solidFill>
              <a:effectLst>
                <a:outerShdw blurRad="38100" dist="38100" dir="2700000" algn="tl">
                  <a:srgbClr val="000000">
                    <a:alpha val="43137"/>
                  </a:srgbClr>
                </a:outerShdw>
              </a:effectLst>
            </a:rPr>
            <a:t>“I know…”</a:t>
          </a:r>
          <a:endParaRPr lang="en-GB" b="1" i="1" noProof="0" dirty="0">
            <a:solidFill>
              <a:srgbClr val="00B0F0"/>
            </a:solidFill>
            <a:effectLst>
              <a:outerShdw blurRad="38100" dist="38100" dir="2700000" algn="tl">
                <a:srgbClr val="000000">
                  <a:alpha val="43137"/>
                </a:srgbClr>
              </a:outerShdw>
            </a:effectLst>
          </a:endParaRPr>
        </a:p>
      </dgm:t>
    </dgm:pt>
    <dgm:pt modelId="{30B97F74-E413-43D3-8DFA-5FC287E2CA6F}" type="parTrans" cxnId="{A60878DD-2DD9-4376-BAC5-61D4D5A4116D}">
      <dgm:prSet/>
      <dgm:spPr/>
      <dgm:t>
        <a:bodyPr/>
        <a:lstStyle/>
        <a:p>
          <a:endParaRPr lang="fr-FR"/>
        </a:p>
      </dgm:t>
    </dgm:pt>
    <dgm:pt modelId="{A9A01141-00AC-4262-8DC9-8997D5AF2520}" type="sibTrans" cxnId="{A60878DD-2DD9-4376-BAC5-61D4D5A4116D}">
      <dgm:prSet/>
      <dgm:spPr/>
      <dgm:t>
        <a:bodyPr/>
        <a:lstStyle/>
        <a:p>
          <a:endParaRPr lang="fr-FR"/>
        </a:p>
      </dgm:t>
    </dgm:pt>
    <dgm:pt modelId="{24B9515D-2752-4070-B9F1-0929A07D7948}">
      <dgm:prSet phldrT="[Text]"/>
      <dgm:spPr/>
      <dgm:t>
        <a:bodyPr/>
        <a:lstStyle/>
        <a:p>
          <a:r>
            <a:rPr lang="fr-FR" b="1" dirty="0" smtClean="0">
              <a:solidFill>
                <a:srgbClr val="FFFF00"/>
              </a:solidFill>
              <a:effectLst>
                <a:outerShdw blurRad="38100" dist="38100" dir="2700000" algn="tl">
                  <a:srgbClr val="000000">
                    <a:alpha val="43137"/>
                  </a:srgbClr>
                </a:outerShdw>
              </a:effectLst>
            </a:rPr>
            <a:t>4.</a:t>
          </a:r>
          <a:endParaRPr lang="fr-FR" b="1" dirty="0">
            <a:solidFill>
              <a:srgbClr val="FFFF00"/>
            </a:solidFill>
            <a:effectLst>
              <a:outerShdw blurRad="38100" dist="38100" dir="2700000" algn="tl">
                <a:srgbClr val="000000">
                  <a:alpha val="43137"/>
                </a:srgbClr>
              </a:outerShdw>
            </a:effectLst>
          </a:endParaRPr>
        </a:p>
      </dgm:t>
    </dgm:pt>
    <dgm:pt modelId="{7114AA4D-D9B4-47A2-9998-88F979404A53}" type="parTrans" cxnId="{52EB8B53-B705-48D7-B5B9-F5FF8EF3D28E}">
      <dgm:prSet/>
      <dgm:spPr/>
      <dgm:t>
        <a:bodyPr/>
        <a:lstStyle/>
        <a:p>
          <a:endParaRPr lang="fr-FR"/>
        </a:p>
      </dgm:t>
    </dgm:pt>
    <dgm:pt modelId="{24BE7CED-63A9-4B69-BE4A-BEAD6DE5F07A}" type="sibTrans" cxnId="{52EB8B53-B705-48D7-B5B9-F5FF8EF3D28E}">
      <dgm:prSet/>
      <dgm:spPr/>
      <dgm:t>
        <a:bodyPr/>
        <a:lstStyle/>
        <a:p>
          <a:endParaRPr lang="fr-FR"/>
        </a:p>
      </dgm:t>
    </dgm:pt>
    <dgm:pt modelId="{0AE7E74E-5A04-4A09-8DBD-609B6EDD3B18}">
      <dgm:prSet phldrT="[Text]"/>
      <dgm:spPr>
        <a:solidFill>
          <a:srgbClr val="FFFF00">
            <a:alpha val="90000"/>
          </a:srgbClr>
        </a:solidFill>
      </dgm:spPr>
      <dgm:t>
        <a:bodyPr/>
        <a:lstStyle/>
        <a:p>
          <a:r>
            <a:rPr lang="fr-FR" dirty="0" smtClean="0"/>
            <a:t>The final exhortation: </a:t>
          </a:r>
          <a:r>
            <a:rPr lang="en-GB" b="1" i="1" noProof="0" dirty="0" smtClean="0">
              <a:solidFill>
                <a:schemeClr val="tx2">
                  <a:lumMod val="75000"/>
                </a:schemeClr>
              </a:solidFill>
              <a:effectLst>
                <a:outerShdw blurRad="38100" dist="38100" dir="2700000" algn="tl">
                  <a:srgbClr val="000000">
                    <a:alpha val="43137"/>
                  </a:srgbClr>
                </a:outerShdw>
              </a:effectLst>
            </a:rPr>
            <a:t>“he who has an ear to hear, let him hear…”</a:t>
          </a:r>
          <a:endParaRPr lang="en-GB" b="1" noProof="0" dirty="0">
            <a:solidFill>
              <a:schemeClr val="tx2">
                <a:lumMod val="75000"/>
              </a:schemeClr>
            </a:solidFill>
            <a:effectLst>
              <a:outerShdw blurRad="38100" dist="38100" dir="2700000" algn="tl">
                <a:srgbClr val="000000">
                  <a:alpha val="43137"/>
                </a:srgbClr>
              </a:outerShdw>
            </a:effectLst>
          </a:endParaRPr>
        </a:p>
      </dgm:t>
    </dgm:pt>
    <dgm:pt modelId="{340ED455-ED40-41FB-8CEA-922729350D86}" type="parTrans" cxnId="{8F2A1EF5-AC7B-4E82-83C8-70D9F233EFFE}">
      <dgm:prSet/>
      <dgm:spPr/>
      <dgm:t>
        <a:bodyPr/>
        <a:lstStyle/>
        <a:p>
          <a:endParaRPr lang="fr-FR"/>
        </a:p>
      </dgm:t>
    </dgm:pt>
    <dgm:pt modelId="{B9D57AD9-5338-45D5-90D4-41B574D8F930}" type="sibTrans" cxnId="{8F2A1EF5-AC7B-4E82-83C8-70D9F233EFFE}">
      <dgm:prSet/>
      <dgm:spPr/>
      <dgm:t>
        <a:bodyPr/>
        <a:lstStyle/>
        <a:p>
          <a:endParaRPr lang="fr-FR"/>
        </a:p>
      </dgm:t>
    </dgm:pt>
    <dgm:pt modelId="{0EEB44FC-E725-4176-9293-FAE91BE0A12E}">
      <dgm:prSet/>
      <dgm:spPr/>
      <dgm:t>
        <a:bodyPr/>
        <a:lstStyle/>
        <a:p>
          <a:r>
            <a:rPr lang="fr-FR" b="1" dirty="0" smtClean="0">
              <a:solidFill>
                <a:srgbClr val="FFFF00"/>
              </a:solidFill>
              <a:effectLst>
                <a:outerShdw blurRad="38100" dist="38100" dir="2700000" algn="tl">
                  <a:srgbClr val="000000">
                    <a:alpha val="43137"/>
                  </a:srgbClr>
                </a:outerShdw>
              </a:effectLst>
            </a:rPr>
            <a:t>2.</a:t>
          </a:r>
          <a:endParaRPr lang="fr-FR" b="1" dirty="0">
            <a:solidFill>
              <a:srgbClr val="FFFF00"/>
            </a:solidFill>
            <a:effectLst>
              <a:outerShdw blurRad="38100" dist="38100" dir="2700000" algn="tl">
                <a:srgbClr val="000000">
                  <a:alpha val="43137"/>
                </a:srgbClr>
              </a:outerShdw>
            </a:effectLst>
          </a:endParaRPr>
        </a:p>
      </dgm:t>
    </dgm:pt>
    <dgm:pt modelId="{18AAEB86-B224-46C1-A2D2-77F0D671545D}" type="parTrans" cxnId="{EFAB460A-186B-4CF9-8CCB-B13C2B9FE016}">
      <dgm:prSet/>
      <dgm:spPr/>
      <dgm:t>
        <a:bodyPr/>
        <a:lstStyle/>
        <a:p>
          <a:endParaRPr lang="fr-FR"/>
        </a:p>
      </dgm:t>
    </dgm:pt>
    <dgm:pt modelId="{3F48DF0F-E9F1-4B02-9FF0-F4EE71E4E4C6}" type="sibTrans" cxnId="{EFAB460A-186B-4CF9-8CCB-B13C2B9FE016}">
      <dgm:prSet/>
      <dgm:spPr/>
      <dgm:t>
        <a:bodyPr/>
        <a:lstStyle/>
        <a:p>
          <a:endParaRPr lang="fr-FR"/>
        </a:p>
      </dgm:t>
    </dgm:pt>
    <dgm:pt modelId="{EF92512B-490B-41BD-9171-8041CD509E9E}">
      <dgm:prSet/>
      <dgm:spPr>
        <a:solidFill>
          <a:srgbClr val="FFFF00">
            <a:alpha val="90000"/>
          </a:srgbClr>
        </a:solidFill>
      </dgm:spPr>
      <dgm:t>
        <a:bodyPr/>
        <a:lstStyle/>
        <a:p>
          <a:r>
            <a:rPr lang="en-GB" b="0" i="0" noProof="0" dirty="0" smtClean="0"/>
            <a:t>“Thus says” </a:t>
          </a:r>
          <a:r>
            <a:rPr lang="fr-FR" i="1" dirty="0" smtClean="0"/>
            <a:t>= </a:t>
          </a:r>
          <a:r>
            <a:rPr lang="en-GB" i="1" dirty="0" smtClean="0"/>
            <a:t> </a:t>
          </a:r>
          <a:r>
            <a:rPr lang="en-GB" b="1" i="1" noProof="0" dirty="0" smtClean="0">
              <a:solidFill>
                <a:srgbClr val="00B0F0"/>
              </a:solidFill>
              <a:effectLst>
                <a:outerShdw blurRad="38100" dist="38100" dir="2700000" algn="tl">
                  <a:srgbClr val="000000">
                    <a:alpha val="43137"/>
                  </a:srgbClr>
                </a:outerShdw>
              </a:effectLst>
            </a:rPr>
            <a:t>”</a:t>
          </a:r>
          <a:r>
            <a:rPr lang="en-GB" b="1" i="1" noProof="0" dirty="0" smtClean="0">
              <a:solidFill>
                <a:schemeClr val="tx2">
                  <a:lumMod val="75000"/>
                </a:schemeClr>
              </a:solidFill>
              <a:effectLst>
                <a:outerShdw blurRad="38100" dist="38100" dir="2700000" algn="tl">
                  <a:srgbClr val="000000">
                    <a:alpha val="43137"/>
                  </a:srgbClr>
                </a:outerShdw>
              </a:effectLst>
            </a:rPr>
            <a:t>these are the words of him who…”</a:t>
          </a:r>
          <a:endParaRPr lang="en-GB" b="1" i="1" noProof="0" dirty="0">
            <a:solidFill>
              <a:schemeClr val="tx2">
                <a:lumMod val="75000"/>
              </a:schemeClr>
            </a:solidFill>
            <a:effectLst>
              <a:outerShdw blurRad="38100" dist="38100" dir="2700000" algn="tl">
                <a:srgbClr val="000000">
                  <a:alpha val="43137"/>
                </a:srgbClr>
              </a:outerShdw>
            </a:effectLst>
          </a:endParaRPr>
        </a:p>
      </dgm:t>
    </dgm:pt>
    <dgm:pt modelId="{DE8F9631-6BF3-4F0D-8E32-99E9E7DC5B76}" type="parTrans" cxnId="{4CEEE41C-5062-42EF-96AC-432B3D2AE665}">
      <dgm:prSet/>
      <dgm:spPr/>
      <dgm:t>
        <a:bodyPr/>
        <a:lstStyle/>
        <a:p>
          <a:endParaRPr lang="fr-FR"/>
        </a:p>
      </dgm:t>
    </dgm:pt>
    <dgm:pt modelId="{C33EC7D7-55FC-40AD-B606-4B9AE8D56948}" type="sibTrans" cxnId="{4CEEE41C-5062-42EF-96AC-432B3D2AE665}">
      <dgm:prSet/>
      <dgm:spPr/>
      <dgm:t>
        <a:bodyPr/>
        <a:lstStyle/>
        <a:p>
          <a:endParaRPr lang="fr-FR"/>
        </a:p>
      </dgm:t>
    </dgm:pt>
    <dgm:pt modelId="{E68507D9-A4D2-4BEF-83BB-0ADA1C8A4358}">
      <dgm:prSet phldrT="[Text]"/>
      <dgm:spPr>
        <a:solidFill>
          <a:srgbClr val="FFFF00"/>
        </a:solidFill>
      </dgm:spPr>
      <dgm:t>
        <a:bodyPr/>
        <a:lstStyle/>
        <a:p>
          <a:r>
            <a:rPr lang="en-GB" b="1" i="1" noProof="0" dirty="0" smtClean="0">
              <a:solidFill>
                <a:schemeClr val="tx2">
                  <a:lumMod val="75000"/>
                </a:schemeClr>
              </a:solidFill>
              <a:effectLst>
                <a:outerShdw blurRad="38100" dist="38100" dir="2700000" algn="tl">
                  <a:srgbClr val="000000">
                    <a:alpha val="43137"/>
                  </a:srgbClr>
                </a:outerShdw>
              </a:effectLst>
            </a:rPr>
            <a:t>To the angel of……………….write ”</a:t>
          </a:r>
          <a:endParaRPr lang="en-GB" noProof="0" dirty="0"/>
        </a:p>
      </dgm:t>
    </dgm:pt>
    <dgm:pt modelId="{8FB25BDD-3172-40E4-8919-5BBCBCA000ED}" type="parTrans" cxnId="{2B27D358-7257-4D7B-BB05-933B0A11CE8D}">
      <dgm:prSet/>
      <dgm:spPr/>
      <dgm:t>
        <a:bodyPr/>
        <a:lstStyle/>
        <a:p>
          <a:endParaRPr lang="fr-FR"/>
        </a:p>
      </dgm:t>
    </dgm:pt>
    <dgm:pt modelId="{B4DA82EA-0A20-4E0F-92C3-2696AB93FFB5}" type="sibTrans" cxnId="{2B27D358-7257-4D7B-BB05-933B0A11CE8D}">
      <dgm:prSet/>
      <dgm:spPr/>
      <dgm:t>
        <a:bodyPr/>
        <a:lstStyle/>
        <a:p>
          <a:endParaRPr lang="fr-FR"/>
        </a:p>
      </dgm:t>
    </dgm:pt>
    <dgm:pt modelId="{03568AFF-7522-4F19-B11D-0343AA9C657A}" type="pres">
      <dgm:prSet presAssocID="{64C0E71A-FC11-46D3-96A1-775757A54CD5}" presName="linearFlow" presStyleCnt="0">
        <dgm:presLayoutVars>
          <dgm:dir/>
          <dgm:animLvl val="lvl"/>
          <dgm:resizeHandles val="exact"/>
        </dgm:presLayoutVars>
      </dgm:prSet>
      <dgm:spPr/>
      <dgm:t>
        <a:bodyPr/>
        <a:lstStyle/>
        <a:p>
          <a:endParaRPr lang="fr-FR"/>
        </a:p>
      </dgm:t>
    </dgm:pt>
    <dgm:pt modelId="{F1E61548-0D96-4742-A46A-00619F6010FC}" type="pres">
      <dgm:prSet presAssocID="{DEE19105-9E3A-41E5-B5B9-DDA296E37D3A}" presName="composite" presStyleCnt="0"/>
      <dgm:spPr/>
    </dgm:pt>
    <dgm:pt modelId="{D25D0602-86B7-4491-9215-AEDCAE6FC9CA}" type="pres">
      <dgm:prSet presAssocID="{DEE19105-9E3A-41E5-B5B9-DDA296E37D3A}" presName="parentText" presStyleLbl="alignNode1" presStyleIdx="0" presStyleCnt="4">
        <dgm:presLayoutVars>
          <dgm:chMax val="1"/>
          <dgm:bulletEnabled val="1"/>
        </dgm:presLayoutVars>
      </dgm:prSet>
      <dgm:spPr/>
      <dgm:t>
        <a:bodyPr/>
        <a:lstStyle/>
        <a:p>
          <a:endParaRPr lang="fr-FR"/>
        </a:p>
      </dgm:t>
    </dgm:pt>
    <dgm:pt modelId="{014BC9D7-F332-401E-89AB-4958F8C34355}" type="pres">
      <dgm:prSet presAssocID="{DEE19105-9E3A-41E5-B5B9-DDA296E37D3A}" presName="descendantText" presStyleLbl="alignAcc1" presStyleIdx="0" presStyleCnt="4">
        <dgm:presLayoutVars>
          <dgm:bulletEnabled val="1"/>
        </dgm:presLayoutVars>
      </dgm:prSet>
      <dgm:spPr/>
      <dgm:t>
        <a:bodyPr/>
        <a:lstStyle/>
        <a:p>
          <a:endParaRPr lang="fr-FR"/>
        </a:p>
      </dgm:t>
    </dgm:pt>
    <dgm:pt modelId="{82DA44B6-13A7-46EE-8E39-73DE573FD37C}" type="pres">
      <dgm:prSet presAssocID="{41F96CA0-75A5-4D2C-A77D-65B77041FDD3}" presName="sp" presStyleCnt="0"/>
      <dgm:spPr/>
    </dgm:pt>
    <dgm:pt modelId="{0ABD4704-B640-413E-821F-F04EB629AD82}" type="pres">
      <dgm:prSet presAssocID="{0EEB44FC-E725-4176-9293-FAE91BE0A12E}" presName="composite" presStyleCnt="0"/>
      <dgm:spPr/>
    </dgm:pt>
    <dgm:pt modelId="{DAE134EB-1703-4F1D-8E09-51EC5B7E5CDB}" type="pres">
      <dgm:prSet presAssocID="{0EEB44FC-E725-4176-9293-FAE91BE0A12E}" presName="parentText" presStyleLbl="alignNode1" presStyleIdx="1" presStyleCnt="4">
        <dgm:presLayoutVars>
          <dgm:chMax val="1"/>
          <dgm:bulletEnabled val="1"/>
        </dgm:presLayoutVars>
      </dgm:prSet>
      <dgm:spPr/>
      <dgm:t>
        <a:bodyPr/>
        <a:lstStyle/>
        <a:p>
          <a:endParaRPr lang="fr-FR"/>
        </a:p>
      </dgm:t>
    </dgm:pt>
    <dgm:pt modelId="{78FCFCC0-B438-4173-AB00-F98D8E59DA8E}" type="pres">
      <dgm:prSet presAssocID="{0EEB44FC-E725-4176-9293-FAE91BE0A12E}" presName="descendantText" presStyleLbl="alignAcc1" presStyleIdx="1" presStyleCnt="4" custLinFactNeighborX="504" custLinFactNeighborY="-3723">
        <dgm:presLayoutVars>
          <dgm:bulletEnabled val="1"/>
        </dgm:presLayoutVars>
      </dgm:prSet>
      <dgm:spPr/>
      <dgm:t>
        <a:bodyPr/>
        <a:lstStyle/>
        <a:p>
          <a:endParaRPr lang="fr-FR"/>
        </a:p>
      </dgm:t>
    </dgm:pt>
    <dgm:pt modelId="{44C73FC7-AC17-4040-A3D4-1A83B4536691}" type="pres">
      <dgm:prSet presAssocID="{3F48DF0F-E9F1-4B02-9FF0-F4EE71E4E4C6}" presName="sp" presStyleCnt="0"/>
      <dgm:spPr/>
    </dgm:pt>
    <dgm:pt modelId="{1DBE819A-833B-4B02-A59C-8BE95A7E1E6D}" type="pres">
      <dgm:prSet presAssocID="{7C1AA08C-C7BA-43C5-BE96-97DC1A09D05F}" presName="composite" presStyleCnt="0"/>
      <dgm:spPr/>
    </dgm:pt>
    <dgm:pt modelId="{8E57F370-E479-4EE7-B0DE-34A745CB8FC2}" type="pres">
      <dgm:prSet presAssocID="{7C1AA08C-C7BA-43C5-BE96-97DC1A09D05F}" presName="parentText" presStyleLbl="alignNode1" presStyleIdx="2" presStyleCnt="4">
        <dgm:presLayoutVars>
          <dgm:chMax val="1"/>
          <dgm:bulletEnabled val="1"/>
        </dgm:presLayoutVars>
      </dgm:prSet>
      <dgm:spPr/>
      <dgm:t>
        <a:bodyPr/>
        <a:lstStyle/>
        <a:p>
          <a:endParaRPr lang="fr-FR"/>
        </a:p>
      </dgm:t>
    </dgm:pt>
    <dgm:pt modelId="{E7D81515-5548-43B6-9809-7594FABE9868}" type="pres">
      <dgm:prSet presAssocID="{7C1AA08C-C7BA-43C5-BE96-97DC1A09D05F}" presName="descendantText" presStyleLbl="alignAcc1" presStyleIdx="2" presStyleCnt="4">
        <dgm:presLayoutVars>
          <dgm:bulletEnabled val="1"/>
        </dgm:presLayoutVars>
      </dgm:prSet>
      <dgm:spPr/>
      <dgm:t>
        <a:bodyPr/>
        <a:lstStyle/>
        <a:p>
          <a:endParaRPr lang="fr-FR"/>
        </a:p>
      </dgm:t>
    </dgm:pt>
    <dgm:pt modelId="{F0847C75-6ABE-4EB7-9E51-08AF21554968}" type="pres">
      <dgm:prSet presAssocID="{A4535710-D3F3-48C8-8DE6-E477571FEDE4}" presName="sp" presStyleCnt="0"/>
      <dgm:spPr/>
    </dgm:pt>
    <dgm:pt modelId="{F51094C2-FC6E-4A8A-82DA-0E9FE95C6609}" type="pres">
      <dgm:prSet presAssocID="{24B9515D-2752-4070-B9F1-0929A07D7948}" presName="composite" presStyleCnt="0"/>
      <dgm:spPr/>
    </dgm:pt>
    <dgm:pt modelId="{5F74DAED-0911-450A-BC3A-ECC5A0E11535}" type="pres">
      <dgm:prSet presAssocID="{24B9515D-2752-4070-B9F1-0929A07D7948}" presName="parentText" presStyleLbl="alignNode1" presStyleIdx="3" presStyleCnt="4">
        <dgm:presLayoutVars>
          <dgm:chMax val="1"/>
          <dgm:bulletEnabled val="1"/>
        </dgm:presLayoutVars>
      </dgm:prSet>
      <dgm:spPr/>
      <dgm:t>
        <a:bodyPr/>
        <a:lstStyle/>
        <a:p>
          <a:endParaRPr lang="fr-FR"/>
        </a:p>
      </dgm:t>
    </dgm:pt>
    <dgm:pt modelId="{3F83635B-7D75-4675-891C-F229EF4723E4}" type="pres">
      <dgm:prSet presAssocID="{24B9515D-2752-4070-B9F1-0929A07D7948}" presName="descendantText" presStyleLbl="alignAcc1" presStyleIdx="3" presStyleCnt="4">
        <dgm:presLayoutVars>
          <dgm:bulletEnabled val="1"/>
        </dgm:presLayoutVars>
      </dgm:prSet>
      <dgm:spPr/>
      <dgm:t>
        <a:bodyPr/>
        <a:lstStyle/>
        <a:p>
          <a:endParaRPr lang="fr-FR"/>
        </a:p>
      </dgm:t>
    </dgm:pt>
  </dgm:ptLst>
  <dgm:cxnLst>
    <dgm:cxn modelId="{A5E1D3BC-D78C-4C92-8228-ECFCC5E74973}" srcId="{64C0E71A-FC11-46D3-96A1-775757A54CD5}" destId="{DEE19105-9E3A-41E5-B5B9-DDA296E37D3A}" srcOrd="0" destOrd="0" parTransId="{01F067F3-B4AE-440F-9580-E3270349E0E6}" sibTransId="{41F96CA0-75A5-4D2C-A77D-65B77041FDD3}"/>
    <dgm:cxn modelId="{4CEEE41C-5062-42EF-96AC-432B3D2AE665}" srcId="{0EEB44FC-E725-4176-9293-FAE91BE0A12E}" destId="{EF92512B-490B-41BD-9171-8041CD509E9E}" srcOrd="0" destOrd="0" parTransId="{DE8F9631-6BF3-4F0D-8E32-99E9E7DC5B76}" sibTransId="{C33EC7D7-55FC-40AD-B606-4B9AE8D56948}"/>
    <dgm:cxn modelId="{15E66EE0-6CC3-4023-A0BE-C112C9D3474E}" srcId="{DEE19105-9E3A-41E5-B5B9-DDA296E37D3A}" destId="{1C98E1D8-BF0F-4FBE-BA35-07F8049BE763}" srcOrd="0" destOrd="0" parTransId="{3941D103-1F7E-4C86-8CD4-DA9DFEAE8DE8}" sibTransId="{C51C9327-CD86-4391-B124-0A37EEDAB099}"/>
    <dgm:cxn modelId="{52EB8B53-B705-48D7-B5B9-F5FF8EF3D28E}" srcId="{64C0E71A-FC11-46D3-96A1-775757A54CD5}" destId="{24B9515D-2752-4070-B9F1-0929A07D7948}" srcOrd="3" destOrd="0" parTransId="{7114AA4D-D9B4-47A2-9998-88F979404A53}" sibTransId="{24BE7CED-63A9-4B69-BE4A-BEAD6DE5F07A}"/>
    <dgm:cxn modelId="{EFAB460A-186B-4CF9-8CCB-B13C2B9FE016}" srcId="{64C0E71A-FC11-46D3-96A1-775757A54CD5}" destId="{0EEB44FC-E725-4176-9293-FAE91BE0A12E}" srcOrd="1" destOrd="0" parTransId="{18AAEB86-B224-46C1-A2D2-77F0D671545D}" sibTransId="{3F48DF0F-E9F1-4B02-9FF0-F4EE71E4E4C6}"/>
    <dgm:cxn modelId="{BD000278-6B3D-41E2-A9C1-ADBEACBCD456}" type="presOf" srcId="{64C0E71A-FC11-46D3-96A1-775757A54CD5}" destId="{03568AFF-7522-4F19-B11D-0343AA9C657A}" srcOrd="0" destOrd="0" presId="urn:microsoft.com/office/officeart/2005/8/layout/chevron2"/>
    <dgm:cxn modelId="{6403B6DA-AF19-431A-8D84-D99A3CA8C6AD}" type="presOf" srcId="{0890405D-A2A3-45A0-B641-A2B77445F04D}" destId="{E7D81515-5548-43B6-9809-7594FABE9868}" srcOrd="0" destOrd="0" presId="urn:microsoft.com/office/officeart/2005/8/layout/chevron2"/>
    <dgm:cxn modelId="{E365198D-7C18-4F84-B3D6-B1A3A9E4D867}" type="presOf" srcId="{E68507D9-A4D2-4BEF-83BB-0ADA1C8A4358}" destId="{014BC9D7-F332-401E-89AB-4958F8C34355}" srcOrd="0" destOrd="1" presId="urn:microsoft.com/office/officeart/2005/8/layout/chevron2"/>
    <dgm:cxn modelId="{11E8139C-2848-4ACB-B3ED-C9E270222ACC}" type="presOf" srcId="{1C98E1D8-BF0F-4FBE-BA35-07F8049BE763}" destId="{014BC9D7-F332-401E-89AB-4958F8C34355}" srcOrd="0" destOrd="0" presId="urn:microsoft.com/office/officeart/2005/8/layout/chevron2"/>
    <dgm:cxn modelId="{53D92917-5E94-40B5-9144-261757D9AAF3}" type="presOf" srcId="{7C1AA08C-C7BA-43C5-BE96-97DC1A09D05F}" destId="{8E57F370-E479-4EE7-B0DE-34A745CB8FC2}" srcOrd="0" destOrd="0" presId="urn:microsoft.com/office/officeart/2005/8/layout/chevron2"/>
    <dgm:cxn modelId="{BAAFDF46-B0E9-44D3-9309-6CC9FC4B1967}" type="presOf" srcId="{24B9515D-2752-4070-B9F1-0929A07D7948}" destId="{5F74DAED-0911-450A-BC3A-ECC5A0E11535}" srcOrd="0" destOrd="0" presId="urn:microsoft.com/office/officeart/2005/8/layout/chevron2"/>
    <dgm:cxn modelId="{45B30D0F-BBD1-49F6-83EC-2DAB27C68713}" type="presOf" srcId="{0EEB44FC-E725-4176-9293-FAE91BE0A12E}" destId="{DAE134EB-1703-4F1D-8E09-51EC5B7E5CDB}" srcOrd="0" destOrd="0" presId="urn:microsoft.com/office/officeart/2005/8/layout/chevron2"/>
    <dgm:cxn modelId="{FFAAFF51-96F4-4C88-A519-33F5E28734A0}" type="presOf" srcId="{DEE19105-9E3A-41E5-B5B9-DDA296E37D3A}" destId="{D25D0602-86B7-4491-9215-AEDCAE6FC9CA}" srcOrd="0" destOrd="0" presId="urn:microsoft.com/office/officeart/2005/8/layout/chevron2"/>
    <dgm:cxn modelId="{E22934B1-3B06-45F7-A4AC-2CF1D17C1EAF}" type="presOf" srcId="{0AE7E74E-5A04-4A09-8DBD-609B6EDD3B18}" destId="{3F83635B-7D75-4675-891C-F229EF4723E4}" srcOrd="0" destOrd="0" presId="urn:microsoft.com/office/officeart/2005/8/layout/chevron2"/>
    <dgm:cxn modelId="{BB026CD6-ACD8-4CC0-96FB-D1AA862623B8}" srcId="{64C0E71A-FC11-46D3-96A1-775757A54CD5}" destId="{7C1AA08C-C7BA-43C5-BE96-97DC1A09D05F}" srcOrd="2" destOrd="0" parTransId="{DF7E2E7F-0051-41A8-A95F-56942037CF99}" sibTransId="{A4535710-D3F3-48C8-8DE6-E477571FEDE4}"/>
    <dgm:cxn modelId="{A60878DD-2DD9-4376-BAC5-61D4D5A4116D}" srcId="{7C1AA08C-C7BA-43C5-BE96-97DC1A09D05F}" destId="{0890405D-A2A3-45A0-B641-A2B77445F04D}" srcOrd="0" destOrd="0" parTransId="{30B97F74-E413-43D3-8DFA-5FC287E2CA6F}" sibTransId="{A9A01141-00AC-4262-8DC9-8997D5AF2520}"/>
    <dgm:cxn modelId="{A217384A-0EE9-433C-AF00-FA63C4E285C9}" type="presOf" srcId="{EF92512B-490B-41BD-9171-8041CD509E9E}" destId="{78FCFCC0-B438-4173-AB00-F98D8E59DA8E}" srcOrd="0" destOrd="0" presId="urn:microsoft.com/office/officeart/2005/8/layout/chevron2"/>
    <dgm:cxn modelId="{8F2A1EF5-AC7B-4E82-83C8-70D9F233EFFE}" srcId="{24B9515D-2752-4070-B9F1-0929A07D7948}" destId="{0AE7E74E-5A04-4A09-8DBD-609B6EDD3B18}" srcOrd="0" destOrd="0" parTransId="{340ED455-ED40-41FB-8CEA-922729350D86}" sibTransId="{B9D57AD9-5338-45D5-90D4-41B574D8F930}"/>
    <dgm:cxn modelId="{2B27D358-7257-4D7B-BB05-933B0A11CE8D}" srcId="{1C98E1D8-BF0F-4FBE-BA35-07F8049BE763}" destId="{E68507D9-A4D2-4BEF-83BB-0ADA1C8A4358}" srcOrd="0" destOrd="0" parTransId="{8FB25BDD-3172-40E4-8919-5BBCBCA000ED}" sibTransId="{B4DA82EA-0A20-4E0F-92C3-2696AB93FFB5}"/>
    <dgm:cxn modelId="{ED03A9D2-6B97-44BD-8CBC-CC79EAD5C230}" type="presParOf" srcId="{03568AFF-7522-4F19-B11D-0343AA9C657A}" destId="{F1E61548-0D96-4742-A46A-00619F6010FC}" srcOrd="0" destOrd="0" presId="urn:microsoft.com/office/officeart/2005/8/layout/chevron2"/>
    <dgm:cxn modelId="{78A35CDB-0B98-467D-A3F9-6ACA4E8746E3}" type="presParOf" srcId="{F1E61548-0D96-4742-A46A-00619F6010FC}" destId="{D25D0602-86B7-4491-9215-AEDCAE6FC9CA}" srcOrd="0" destOrd="0" presId="urn:microsoft.com/office/officeart/2005/8/layout/chevron2"/>
    <dgm:cxn modelId="{44BBF71E-7034-404F-AE2F-05BC4A758ADD}" type="presParOf" srcId="{F1E61548-0D96-4742-A46A-00619F6010FC}" destId="{014BC9D7-F332-401E-89AB-4958F8C34355}" srcOrd="1" destOrd="0" presId="urn:microsoft.com/office/officeart/2005/8/layout/chevron2"/>
    <dgm:cxn modelId="{DA1CA9E3-86A4-4925-A009-63496D153FF9}" type="presParOf" srcId="{03568AFF-7522-4F19-B11D-0343AA9C657A}" destId="{82DA44B6-13A7-46EE-8E39-73DE573FD37C}" srcOrd="1" destOrd="0" presId="urn:microsoft.com/office/officeart/2005/8/layout/chevron2"/>
    <dgm:cxn modelId="{3E43E44E-7A1F-45FD-AED6-0773AA4A85CF}" type="presParOf" srcId="{03568AFF-7522-4F19-B11D-0343AA9C657A}" destId="{0ABD4704-B640-413E-821F-F04EB629AD82}" srcOrd="2" destOrd="0" presId="urn:microsoft.com/office/officeart/2005/8/layout/chevron2"/>
    <dgm:cxn modelId="{1C6773A1-CCB0-4952-8A70-E03F6C561648}" type="presParOf" srcId="{0ABD4704-B640-413E-821F-F04EB629AD82}" destId="{DAE134EB-1703-4F1D-8E09-51EC5B7E5CDB}" srcOrd="0" destOrd="0" presId="urn:microsoft.com/office/officeart/2005/8/layout/chevron2"/>
    <dgm:cxn modelId="{A9059044-C0D8-4FF1-984E-C8D8C941C52F}" type="presParOf" srcId="{0ABD4704-B640-413E-821F-F04EB629AD82}" destId="{78FCFCC0-B438-4173-AB00-F98D8E59DA8E}" srcOrd="1" destOrd="0" presId="urn:microsoft.com/office/officeart/2005/8/layout/chevron2"/>
    <dgm:cxn modelId="{75D9B918-0DE2-45D0-B593-227E5A69F990}" type="presParOf" srcId="{03568AFF-7522-4F19-B11D-0343AA9C657A}" destId="{44C73FC7-AC17-4040-A3D4-1A83B4536691}" srcOrd="3" destOrd="0" presId="urn:microsoft.com/office/officeart/2005/8/layout/chevron2"/>
    <dgm:cxn modelId="{5C401B20-2F30-446D-8267-62CC5B960C36}" type="presParOf" srcId="{03568AFF-7522-4F19-B11D-0343AA9C657A}" destId="{1DBE819A-833B-4B02-A59C-8BE95A7E1E6D}" srcOrd="4" destOrd="0" presId="urn:microsoft.com/office/officeart/2005/8/layout/chevron2"/>
    <dgm:cxn modelId="{F8AC429F-98AF-4FAD-BB6C-1790D1181827}" type="presParOf" srcId="{1DBE819A-833B-4B02-A59C-8BE95A7E1E6D}" destId="{8E57F370-E479-4EE7-B0DE-34A745CB8FC2}" srcOrd="0" destOrd="0" presId="urn:microsoft.com/office/officeart/2005/8/layout/chevron2"/>
    <dgm:cxn modelId="{E31D8232-FDA3-4E12-A2B4-B88136E9BB8B}" type="presParOf" srcId="{1DBE819A-833B-4B02-A59C-8BE95A7E1E6D}" destId="{E7D81515-5548-43B6-9809-7594FABE9868}" srcOrd="1" destOrd="0" presId="urn:microsoft.com/office/officeart/2005/8/layout/chevron2"/>
    <dgm:cxn modelId="{1745FF69-053B-44B8-912A-9F5373A621BB}" type="presParOf" srcId="{03568AFF-7522-4F19-B11D-0343AA9C657A}" destId="{F0847C75-6ABE-4EB7-9E51-08AF21554968}" srcOrd="5" destOrd="0" presId="urn:microsoft.com/office/officeart/2005/8/layout/chevron2"/>
    <dgm:cxn modelId="{58A18A90-6C61-4ABA-9416-05B554988B52}" type="presParOf" srcId="{03568AFF-7522-4F19-B11D-0343AA9C657A}" destId="{F51094C2-FC6E-4A8A-82DA-0E9FE95C6609}" srcOrd="6" destOrd="0" presId="urn:microsoft.com/office/officeart/2005/8/layout/chevron2"/>
    <dgm:cxn modelId="{612071A1-09B2-4DC4-8F87-70B865F2966A}" type="presParOf" srcId="{F51094C2-FC6E-4A8A-82DA-0E9FE95C6609}" destId="{5F74DAED-0911-450A-BC3A-ECC5A0E11535}" srcOrd="0" destOrd="0" presId="urn:microsoft.com/office/officeart/2005/8/layout/chevron2"/>
    <dgm:cxn modelId="{0CD13F50-1760-48D1-814A-72147C400A67}" type="presParOf" srcId="{F51094C2-FC6E-4A8A-82DA-0E9FE95C6609}" destId="{3F83635B-7D75-4675-891C-F229EF4723E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D0602-86B7-4491-9215-AEDCAE6FC9CA}">
      <dsp:nvSpPr>
        <dsp:cNvPr id="0" name=""/>
        <dsp:cNvSpPr/>
      </dsp:nvSpPr>
      <dsp:spPr>
        <a:xfrm rot="5400000">
          <a:off x="-169068" y="169670"/>
          <a:ext cx="1127124" cy="78898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fr-FR" sz="2300" b="1" kern="1200" dirty="0" smtClean="0">
              <a:solidFill>
                <a:srgbClr val="FFFF00"/>
              </a:solidFill>
              <a:effectLst>
                <a:outerShdw blurRad="38100" dist="38100" dir="2700000" algn="tl">
                  <a:srgbClr val="000000">
                    <a:alpha val="43137"/>
                  </a:srgbClr>
                </a:outerShdw>
              </a:effectLst>
            </a:rPr>
            <a:t>1.</a:t>
          </a:r>
          <a:endParaRPr lang="fr-FR" sz="2300" b="1" kern="1200" dirty="0">
            <a:solidFill>
              <a:srgbClr val="FFFF00"/>
            </a:solidFill>
            <a:effectLst>
              <a:outerShdw blurRad="38100" dist="38100" dir="2700000" algn="tl">
                <a:srgbClr val="000000">
                  <a:alpha val="43137"/>
                </a:srgbClr>
              </a:outerShdw>
            </a:effectLst>
          </a:endParaRPr>
        </a:p>
      </dsp:txBody>
      <dsp:txXfrm rot="-5400000">
        <a:off x="1" y="395096"/>
        <a:ext cx="788987" cy="338137"/>
      </dsp:txXfrm>
    </dsp:sp>
    <dsp:sp modelId="{014BC9D7-F332-401E-89AB-4958F8C34355}">
      <dsp:nvSpPr>
        <dsp:cNvPr id="0" name=""/>
        <dsp:cNvSpPr/>
      </dsp:nvSpPr>
      <dsp:spPr>
        <a:xfrm rot="5400000">
          <a:off x="3076178" y="-2286589"/>
          <a:ext cx="732631" cy="5307012"/>
        </a:xfrm>
        <a:prstGeom prst="round2SameRect">
          <a:avLst/>
        </a:prstGeom>
        <a:solidFill>
          <a:srgbClr val="FFFF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fr-FR" sz="2200" kern="1200" dirty="0" smtClean="0"/>
            <a:t>The instruction to </a:t>
          </a:r>
          <a:r>
            <a:rPr lang="en-GB" sz="2200" kern="1200" noProof="0" dirty="0" smtClean="0"/>
            <a:t>write</a:t>
          </a:r>
          <a:r>
            <a:rPr lang="fr-FR" sz="2200" kern="1200" dirty="0" smtClean="0"/>
            <a:t> …</a:t>
          </a:r>
          <a:endParaRPr lang="fr-FR" sz="2200" kern="1200" dirty="0"/>
        </a:p>
        <a:p>
          <a:pPr marL="457200" lvl="2" indent="-228600" algn="l" defTabSz="977900">
            <a:lnSpc>
              <a:spcPct val="90000"/>
            </a:lnSpc>
            <a:spcBef>
              <a:spcPct val="0"/>
            </a:spcBef>
            <a:spcAft>
              <a:spcPct val="15000"/>
            </a:spcAft>
            <a:buChar char="••"/>
          </a:pPr>
          <a:r>
            <a:rPr lang="en-GB" sz="2200" b="1" i="1" kern="1200" noProof="0" dirty="0" smtClean="0">
              <a:solidFill>
                <a:schemeClr val="tx2">
                  <a:lumMod val="75000"/>
                </a:schemeClr>
              </a:solidFill>
              <a:effectLst>
                <a:outerShdw blurRad="38100" dist="38100" dir="2700000" algn="tl">
                  <a:srgbClr val="000000">
                    <a:alpha val="43137"/>
                  </a:srgbClr>
                </a:outerShdw>
              </a:effectLst>
            </a:rPr>
            <a:t>To the angel of……………….write ”</a:t>
          </a:r>
          <a:endParaRPr lang="en-GB" sz="2200" kern="1200" noProof="0" dirty="0"/>
        </a:p>
      </dsp:txBody>
      <dsp:txXfrm rot="-5400000">
        <a:off x="788988" y="36365"/>
        <a:ext cx="5271248" cy="661103"/>
      </dsp:txXfrm>
    </dsp:sp>
    <dsp:sp modelId="{DAE134EB-1703-4F1D-8E09-51EC5B7E5CDB}">
      <dsp:nvSpPr>
        <dsp:cNvPr id="0" name=""/>
        <dsp:cNvSpPr/>
      </dsp:nvSpPr>
      <dsp:spPr>
        <a:xfrm rot="5400000">
          <a:off x="-169068" y="1148227"/>
          <a:ext cx="1127124" cy="78898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fr-FR" sz="2300" b="1" kern="1200" dirty="0" smtClean="0">
              <a:solidFill>
                <a:srgbClr val="FFFF00"/>
              </a:solidFill>
              <a:effectLst>
                <a:outerShdw blurRad="38100" dist="38100" dir="2700000" algn="tl">
                  <a:srgbClr val="000000">
                    <a:alpha val="43137"/>
                  </a:srgbClr>
                </a:outerShdw>
              </a:effectLst>
            </a:rPr>
            <a:t>2.</a:t>
          </a:r>
          <a:endParaRPr lang="fr-FR" sz="2300" b="1" kern="1200" dirty="0">
            <a:solidFill>
              <a:srgbClr val="FFFF00"/>
            </a:solidFill>
            <a:effectLst>
              <a:outerShdw blurRad="38100" dist="38100" dir="2700000" algn="tl">
                <a:srgbClr val="000000">
                  <a:alpha val="43137"/>
                </a:srgbClr>
              </a:outerShdw>
            </a:effectLst>
          </a:endParaRPr>
        </a:p>
      </dsp:txBody>
      <dsp:txXfrm rot="-5400000">
        <a:off x="1" y="1373653"/>
        <a:ext cx="788987" cy="338137"/>
      </dsp:txXfrm>
    </dsp:sp>
    <dsp:sp modelId="{78FCFCC0-B438-4173-AB00-F98D8E59DA8E}">
      <dsp:nvSpPr>
        <dsp:cNvPr id="0" name=""/>
        <dsp:cNvSpPr/>
      </dsp:nvSpPr>
      <dsp:spPr>
        <a:xfrm rot="5400000">
          <a:off x="3076178" y="-1335307"/>
          <a:ext cx="732631" cy="5307012"/>
        </a:xfrm>
        <a:prstGeom prst="round2SameRect">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b="0" i="0" kern="1200" noProof="0" dirty="0" smtClean="0"/>
            <a:t>“Thus says” </a:t>
          </a:r>
          <a:r>
            <a:rPr lang="fr-FR" sz="2200" i="1" kern="1200" dirty="0" smtClean="0"/>
            <a:t>= </a:t>
          </a:r>
          <a:r>
            <a:rPr lang="en-GB" sz="2200" i="1" kern="1200" dirty="0" smtClean="0"/>
            <a:t> </a:t>
          </a:r>
          <a:r>
            <a:rPr lang="en-GB" sz="2200" b="1" i="1" kern="1200" noProof="0" dirty="0" smtClean="0">
              <a:solidFill>
                <a:srgbClr val="00B0F0"/>
              </a:solidFill>
              <a:effectLst>
                <a:outerShdw blurRad="38100" dist="38100" dir="2700000" algn="tl">
                  <a:srgbClr val="000000">
                    <a:alpha val="43137"/>
                  </a:srgbClr>
                </a:outerShdw>
              </a:effectLst>
            </a:rPr>
            <a:t>”</a:t>
          </a:r>
          <a:r>
            <a:rPr lang="en-GB" sz="2200" b="1" i="1" kern="1200" noProof="0" dirty="0" smtClean="0">
              <a:solidFill>
                <a:schemeClr val="tx2">
                  <a:lumMod val="75000"/>
                </a:schemeClr>
              </a:solidFill>
              <a:effectLst>
                <a:outerShdw blurRad="38100" dist="38100" dir="2700000" algn="tl">
                  <a:srgbClr val="000000">
                    <a:alpha val="43137"/>
                  </a:srgbClr>
                </a:outerShdw>
              </a:effectLst>
            </a:rPr>
            <a:t>these are the words of him who…”</a:t>
          </a:r>
          <a:endParaRPr lang="en-GB" sz="2200" b="1" i="1" kern="1200" noProof="0" dirty="0">
            <a:solidFill>
              <a:schemeClr val="tx2">
                <a:lumMod val="75000"/>
              </a:schemeClr>
            </a:solidFill>
            <a:effectLst>
              <a:outerShdw blurRad="38100" dist="38100" dir="2700000" algn="tl">
                <a:srgbClr val="000000">
                  <a:alpha val="43137"/>
                </a:srgbClr>
              </a:outerShdw>
            </a:effectLst>
          </a:endParaRPr>
        </a:p>
      </dsp:txBody>
      <dsp:txXfrm rot="-5400000">
        <a:off x="788988" y="987647"/>
        <a:ext cx="5271248" cy="661103"/>
      </dsp:txXfrm>
    </dsp:sp>
    <dsp:sp modelId="{8E57F370-E479-4EE7-B0DE-34A745CB8FC2}">
      <dsp:nvSpPr>
        <dsp:cNvPr id="0" name=""/>
        <dsp:cNvSpPr/>
      </dsp:nvSpPr>
      <dsp:spPr>
        <a:xfrm rot="5400000">
          <a:off x="-169068" y="2126784"/>
          <a:ext cx="1127124" cy="78898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fr-FR" sz="2300" b="1" kern="1200" dirty="0" smtClean="0">
              <a:solidFill>
                <a:srgbClr val="FFFF00"/>
              </a:solidFill>
              <a:effectLst>
                <a:outerShdw blurRad="38100" dist="38100" dir="2700000" algn="tl">
                  <a:srgbClr val="000000">
                    <a:alpha val="43137"/>
                  </a:srgbClr>
                </a:outerShdw>
              </a:effectLst>
            </a:rPr>
            <a:t>3.</a:t>
          </a:r>
          <a:endParaRPr lang="fr-FR" sz="2300" b="1" kern="1200" dirty="0">
            <a:solidFill>
              <a:srgbClr val="FFFF00"/>
            </a:solidFill>
            <a:effectLst>
              <a:outerShdw blurRad="38100" dist="38100" dir="2700000" algn="tl">
                <a:srgbClr val="000000">
                  <a:alpha val="43137"/>
                </a:srgbClr>
              </a:outerShdw>
            </a:effectLst>
          </a:endParaRPr>
        </a:p>
      </dsp:txBody>
      <dsp:txXfrm rot="-5400000">
        <a:off x="1" y="2352210"/>
        <a:ext cx="788987" cy="338137"/>
      </dsp:txXfrm>
    </dsp:sp>
    <dsp:sp modelId="{E7D81515-5548-43B6-9809-7594FABE9868}">
      <dsp:nvSpPr>
        <dsp:cNvPr id="0" name=""/>
        <dsp:cNvSpPr/>
      </dsp:nvSpPr>
      <dsp:spPr>
        <a:xfrm rot="5400000">
          <a:off x="3076178" y="-329474"/>
          <a:ext cx="732631" cy="5307012"/>
        </a:xfrm>
        <a:prstGeom prst="round2SameRect">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kern="1200" noProof="0" dirty="0" smtClean="0"/>
            <a:t>The prophetic message:  </a:t>
          </a:r>
          <a:r>
            <a:rPr lang="en-GB" sz="2200" b="1" i="1" kern="1200" noProof="0" dirty="0" smtClean="0">
              <a:solidFill>
                <a:srgbClr val="00B0F0"/>
              </a:solidFill>
              <a:effectLst>
                <a:outerShdw blurRad="38100" dist="38100" dir="2700000" algn="tl">
                  <a:srgbClr val="000000">
                    <a:alpha val="43137"/>
                  </a:srgbClr>
                </a:outerShdw>
              </a:effectLst>
            </a:rPr>
            <a:t>“I know…”</a:t>
          </a:r>
          <a:endParaRPr lang="en-GB" sz="2200" b="1" i="1" kern="1200" noProof="0" dirty="0">
            <a:solidFill>
              <a:srgbClr val="00B0F0"/>
            </a:solidFill>
            <a:effectLst>
              <a:outerShdw blurRad="38100" dist="38100" dir="2700000" algn="tl">
                <a:srgbClr val="000000">
                  <a:alpha val="43137"/>
                </a:srgbClr>
              </a:outerShdw>
            </a:effectLst>
          </a:endParaRPr>
        </a:p>
      </dsp:txBody>
      <dsp:txXfrm rot="-5400000">
        <a:off x="788988" y="1993480"/>
        <a:ext cx="5271248" cy="661103"/>
      </dsp:txXfrm>
    </dsp:sp>
    <dsp:sp modelId="{5F74DAED-0911-450A-BC3A-ECC5A0E11535}">
      <dsp:nvSpPr>
        <dsp:cNvPr id="0" name=""/>
        <dsp:cNvSpPr/>
      </dsp:nvSpPr>
      <dsp:spPr>
        <a:xfrm rot="5400000">
          <a:off x="-169068" y="3105342"/>
          <a:ext cx="1127124" cy="78898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fr-FR" sz="2300" b="1" kern="1200" dirty="0" smtClean="0">
              <a:solidFill>
                <a:srgbClr val="FFFF00"/>
              </a:solidFill>
              <a:effectLst>
                <a:outerShdw blurRad="38100" dist="38100" dir="2700000" algn="tl">
                  <a:srgbClr val="000000">
                    <a:alpha val="43137"/>
                  </a:srgbClr>
                </a:outerShdw>
              </a:effectLst>
            </a:rPr>
            <a:t>4.</a:t>
          </a:r>
          <a:endParaRPr lang="fr-FR" sz="2300" b="1" kern="1200" dirty="0">
            <a:solidFill>
              <a:srgbClr val="FFFF00"/>
            </a:solidFill>
            <a:effectLst>
              <a:outerShdw blurRad="38100" dist="38100" dir="2700000" algn="tl">
                <a:srgbClr val="000000">
                  <a:alpha val="43137"/>
                </a:srgbClr>
              </a:outerShdw>
            </a:effectLst>
          </a:endParaRPr>
        </a:p>
      </dsp:txBody>
      <dsp:txXfrm rot="-5400000">
        <a:off x="1" y="3330768"/>
        <a:ext cx="788987" cy="338137"/>
      </dsp:txXfrm>
    </dsp:sp>
    <dsp:sp modelId="{3F83635B-7D75-4675-891C-F229EF4723E4}">
      <dsp:nvSpPr>
        <dsp:cNvPr id="0" name=""/>
        <dsp:cNvSpPr/>
      </dsp:nvSpPr>
      <dsp:spPr>
        <a:xfrm rot="5400000">
          <a:off x="3076178" y="649083"/>
          <a:ext cx="732631" cy="5307012"/>
        </a:xfrm>
        <a:prstGeom prst="round2SameRect">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fr-FR" sz="2200" kern="1200" dirty="0" smtClean="0"/>
            <a:t>The final exhortation: </a:t>
          </a:r>
          <a:r>
            <a:rPr lang="en-GB" sz="2200" b="1" i="1" kern="1200" noProof="0" dirty="0" smtClean="0">
              <a:solidFill>
                <a:schemeClr val="tx2">
                  <a:lumMod val="75000"/>
                </a:schemeClr>
              </a:solidFill>
              <a:effectLst>
                <a:outerShdw blurRad="38100" dist="38100" dir="2700000" algn="tl">
                  <a:srgbClr val="000000">
                    <a:alpha val="43137"/>
                  </a:srgbClr>
                </a:outerShdw>
              </a:effectLst>
            </a:rPr>
            <a:t>“he who has an ear to hear, let him hear…”</a:t>
          </a:r>
          <a:endParaRPr lang="en-GB" sz="2200" b="1" kern="1200" noProof="0" dirty="0">
            <a:solidFill>
              <a:schemeClr val="tx2">
                <a:lumMod val="75000"/>
              </a:schemeClr>
            </a:solidFill>
            <a:effectLst>
              <a:outerShdw blurRad="38100" dist="38100" dir="2700000" algn="tl">
                <a:srgbClr val="000000">
                  <a:alpha val="43137"/>
                </a:srgbClr>
              </a:outerShdw>
            </a:effectLst>
          </a:endParaRPr>
        </a:p>
      </dsp:txBody>
      <dsp:txXfrm rot="-5400000">
        <a:off x="788988" y="2972037"/>
        <a:ext cx="5271248" cy="66110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9634" name="Rectangle 2"/>
          <p:cNvSpPr>
            <a:spLocks noGrp="1" noRot="1" noChangeArrowheads="1"/>
          </p:cNvSpPr>
          <p:nvPr>
            <p:ph type="ctrTitle"/>
          </p:nvPr>
        </p:nvSpPr>
        <p:spPr>
          <a:xfrm>
            <a:off x="685800" y="1981200"/>
            <a:ext cx="7772400" cy="1600200"/>
          </a:xfrm>
        </p:spPr>
        <p:txBody>
          <a:bodyPr/>
          <a:lstStyle>
            <a:lvl1pPr>
              <a:defRPr/>
            </a:lvl1pPr>
          </a:lstStyle>
          <a:p>
            <a:pPr lvl="0"/>
            <a:r>
              <a:rPr lang="fr-FR" noProof="0" smtClean="0"/>
              <a:t>Click to edit Master title style</a:t>
            </a:r>
          </a:p>
        </p:txBody>
      </p:sp>
      <p:sp>
        <p:nvSpPr>
          <p:cNvPr id="69635"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fr-FR"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76599A9-D2CB-43BB-9A93-0195CE3FCDED}" type="slidenum">
              <a:rPr lang="fr-FR"/>
              <a:pPr>
                <a:defRPr/>
              </a:pPr>
              <a:t>‹#›</a:t>
            </a:fld>
            <a:endParaRPr lang="fr-FR"/>
          </a:p>
        </p:txBody>
      </p:sp>
    </p:spTree>
    <p:extLst>
      <p:ext uri="{BB962C8B-B14F-4D97-AF65-F5344CB8AC3E}">
        <p14:creationId xmlns:p14="http://schemas.microsoft.com/office/powerpoint/2010/main" val="629172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C4A8280-4893-4825-AD90-EDBC34C83A49}" type="slidenum">
              <a:rPr lang="fr-FR"/>
              <a:pPr>
                <a:defRPr/>
              </a:pPr>
              <a:t>‹#›</a:t>
            </a:fld>
            <a:endParaRPr lang="fr-FR"/>
          </a:p>
        </p:txBody>
      </p:sp>
    </p:spTree>
    <p:extLst>
      <p:ext uri="{BB962C8B-B14F-4D97-AF65-F5344CB8AC3E}">
        <p14:creationId xmlns:p14="http://schemas.microsoft.com/office/powerpoint/2010/main" val="106451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F04A60C-731A-41A1-ACEC-3B424889AAD7}" type="slidenum">
              <a:rPr lang="fr-FR"/>
              <a:pPr>
                <a:defRPr/>
              </a:pPr>
              <a:t>‹#›</a:t>
            </a:fld>
            <a:endParaRPr lang="fr-FR"/>
          </a:p>
        </p:txBody>
      </p:sp>
    </p:spTree>
    <p:extLst>
      <p:ext uri="{BB962C8B-B14F-4D97-AF65-F5344CB8AC3E}">
        <p14:creationId xmlns:p14="http://schemas.microsoft.com/office/powerpoint/2010/main" val="9321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72133EA-76D7-414D-B142-CCD514E6C7A3}" type="slidenum">
              <a:rPr lang="fr-FR"/>
              <a:pPr>
                <a:defRPr/>
              </a:pPr>
              <a:t>‹#›</a:t>
            </a:fld>
            <a:endParaRPr lang="fr-FR"/>
          </a:p>
        </p:txBody>
      </p:sp>
    </p:spTree>
    <p:extLst>
      <p:ext uri="{BB962C8B-B14F-4D97-AF65-F5344CB8AC3E}">
        <p14:creationId xmlns:p14="http://schemas.microsoft.com/office/powerpoint/2010/main" val="1951846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3B0F879-E8CE-4A54-B2F5-1937F47D505F}" type="slidenum">
              <a:rPr lang="fr-FR"/>
              <a:pPr>
                <a:defRPr/>
              </a:pPr>
              <a:t>‹#›</a:t>
            </a:fld>
            <a:endParaRPr lang="fr-FR"/>
          </a:p>
        </p:txBody>
      </p:sp>
    </p:spTree>
    <p:extLst>
      <p:ext uri="{BB962C8B-B14F-4D97-AF65-F5344CB8AC3E}">
        <p14:creationId xmlns:p14="http://schemas.microsoft.com/office/powerpoint/2010/main" val="3884078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978BCB92-E1AA-499C-A22C-33D9AD2E68C8}" type="slidenum">
              <a:rPr lang="fr-FR"/>
              <a:pPr>
                <a:defRPr/>
              </a:pPr>
              <a:t>‹#›</a:t>
            </a:fld>
            <a:endParaRPr lang="fr-FR"/>
          </a:p>
        </p:txBody>
      </p:sp>
    </p:spTree>
    <p:extLst>
      <p:ext uri="{BB962C8B-B14F-4D97-AF65-F5344CB8AC3E}">
        <p14:creationId xmlns:p14="http://schemas.microsoft.com/office/powerpoint/2010/main" val="3724908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D00A3056-B020-45D4-AD94-60349B2015BF}" type="slidenum">
              <a:rPr lang="fr-FR"/>
              <a:pPr>
                <a:defRPr/>
              </a:pPr>
              <a:t>‹#›</a:t>
            </a:fld>
            <a:endParaRPr lang="fr-FR"/>
          </a:p>
        </p:txBody>
      </p:sp>
    </p:spTree>
    <p:extLst>
      <p:ext uri="{BB962C8B-B14F-4D97-AF65-F5344CB8AC3E}">
        <p14:creationId xmlns:p14="http://schemas.microsoft.com/office/powerpoint/2010/main" val="425119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E0E5816E-6969-4584-886B-CA28A52D6727}" type="slidenum">
              <a:rPr lang="fr-FR"/>
              <a:pPr>
                <a:defRPr/>
              </a:pPr>
              <a:t>‹#›</a:t>
            </a:fld>
            <a:endParaRPr lang="fr-FR"/>
          </a:p>
        </p:txBody>
      </p:sp>
    </p:spTree>
    <p:extLst>
      <p:ext uri="{BB962C8B-B14F-4D97-AF65-F5344CB8AC3E}">
        <p14:creationId xmlns:p14="http://schemas.microsoft.com/office/powerpoint/2010/main" val="369355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A5AF7BC9-8E03-4B03-AB6E-6D93761ED8C1}" type="slidenum">
              <a:rPr lang="fr-FR"/>
              <a:pPr>
                <a:defRPr/>
              </a:pPr>
              <a:t>‹#›</a:t>
            </a:fld>
            <a:endParaRPr lang="fr-FR"/>
          </a:p>
        </p:txBody>
      </p:sp>
    </p:spTree>
    <p:extLst>
      <p:ext uri="{BB962C8B-B14F-4D97-AF65-F5344CB8AC3E}">
        <p14:creationId xmlns:p14="http://schemas.microsoft.com/office/powerpoint/2010/main" val="2275983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28E15A2A-0B69-4462-90C3-6BD9783902C1}" type="slidenum">
              <a:rPr lang="fr-FR"/>
              <a:pPr>
                <a:defRPr/>
              </a:pPr>
              <a:t>‹#›</a:t>
            </a:fld>
            <a:endParaRPr lang="fr-FR"/>
          </a:p>
        </p:txBody>
      </p:sp>
    </p:spTree>
    <p:extLst>
      <p:ext uri="{BB962C8B-B14F-4D97-AF65-F5344CB8AC3E}">
        <p14:creationId xmlns:p14="http://schemas.microsoft.com/office/powerpoint/2010/main" val="4177735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3800E8E6-AEDB-40AE-A589-82C8A49ACFCB}" type="slidenum">
              <a:rPr lang="fr-FR"/>
              <a:pPr>
                <a:defRPr/>
              </a:pPr>
              <a:t>‹#›</a:t>
            </a:fld>
            <a:endParaRPr lang="fr-FR"/>
          </a:p>
        </p:txBody>
      </p:sp>
    </p:spTree>
    <p:extLst>
      <p:ext uri="{BB962C8B-B14F-4D97-AF65-F5344CB8AC3E}">
        <p14:creationId xmlns:p14="http://schemas.microsoft.com/office/powerpoint/2010/main" val="3474192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extLst>
              <a:ext uri="{BEBA8EAE-BF5A-486C-A8C5-ECC9F3942E4B}">
                <a14:imgProps xmlns:a14="http://schemas.microsoft.com/office/drawing/2010/main">
                  <a14:imgLayer r:embed="rId14">
                    <a14:imgEffect>
                      <a14:brightnessContrast bright="5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8610" name="Rectangle 2"/>
          <p:cNvSpPr>
            <a:spLocks noGrp="1" noRot="1" noChangeArrowheads="1"/>
          </p:cNvSpPr>
          <p:nvPr>
            <p:ph type="title"/>
          </p:nvPr>
        </p:nvSpPr>
        <p:spPr bwMode="auto">
          <a:xfrm>
            <a:off x="301625" y="228600"/>
            <a:ext cx="8510588"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Click to edit Master title style</a:t>
            </a:r>
          </a:p>
        </p:txBody>
      </p:sp>
      <p:sp>
        <p:nvSpPr>
          <p:cNvPr id="68611" name="Rectangle 3"/>
          <p:cNvSpPr>
            <a:spLocks noGrp="1" noRot="1" noChangeArrowheads="1"/>
          </p:cNvSpPr>
          <p:nvPr>
            <p:ph type="body" idx="1"/>
          </p:nvPr>
        </p:nvSpPr>
        <p:spPr bwMode="auto">
          <a:xfrm>
            <a:off x="301625" y="1676400"/>
            <a:ext cx="8540750"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p>
        </p:txBody>
      </p:sp>
      <p:sp>
        <p:nvSpPr>
          <p:cNvPr id="68612" name="Rectangle 4"/>
          <p:cNvSpPr>
            <a:spLocks noGrp="1" noChangeArrowheads="1"/>
          </p:cNvSpPr>
          <p:nvPr>
            <p:ph type="dt" sz="half" idx="2"/>
          </p:nvPr>
        </p:nvSpPr>
        <p:spPr bwMode="auto">
          <a:xfrm>
            <a:off x="3048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pPr>
              <a:defRPr/>
            </a:pPr>
            <a:endParaRPr lang="fr-FR"/>
          </a:p>
        </p:txBody>
      </p:sp>
      <p:sp>
        <p:nvSpPr>
          <p:cNvPr id="686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pPr>
              <a:defRPr/>
            </a:pPr>
            <a:endParaRPr lang="fr-FR"/>
          </a:p>
        </p:txBody>
      </p:sp>
      <p:sp>
        <p:nvSpPr>
          <p:cNvPr id="68614" name="Rectangle 6"/>
          <p:cNvSpPr>
            <a:spLocks noGrp="1" noChangeArrowheads="1"/>
          </p:cNvSpPr>
          <p:nvPr>
            <p:ph type="sldNum" sz="quarter" idx="4"/>
          </p:nvPr>
        </p:nvSpPr>
        <p:spPr bwMode="auto">
          <a:xfrm>
            <a:off x="65532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pPr>
              <a:defRPr/>
            </a:pPr>
            <a:fld id="{ED0CC192-5824-4A39-8BCF-C4A76B259075}" type="slidenum">
              <a:rPr lang="fr-FR"/>
              <a:pPr>
                <a:defRPr/>
              </a:pPr>
              <a:t>‹#›</a:t>
            </a:fld>
            <a:endParaRPr lang="fr-FR"/>
          </a:p>
        </p:txBody>
      </p:sp>
    </p:spTree>
  </p:cSld>
  <p:clrMap bg1="dk2" tx1="lt1" bg2="dk1"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19"/>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brightnessContrast bright="86000" contrast="-27000"/>
                    </a14:imgEffect>
                  </a14:imgLayer>
                </a14:imgProps>
              </a:ext>
              <a:ext uri="{28A0092B-C50C-407E-A947-70E740481C1C}">
                <a14:useLocalDpi xmlns:a14="http://schemas.microsoft.com/office/drawing/2010/main" val="0"/>
              </a:ext>
            </a:extLst>
          </a:blip>
          <a:srcRect/>
          <a:stretch>
            <a:fillRect/>
          </a:stretch>
        </p:blipFill>
        <p:spPr>
          <a:xfrm>
            <a:off x="1908175" y="2349500"/>
            <a:ext cx="5208588" cy="3905250"/>
          </a:xfrm>
        </p:spPr>
      </p:pic>
      <p:sp>
        <p:nvSpPr>
          <p:cNvPr id="2050" name="Rectangle 2"/>
          <p:cNvSpPr>
            <a:spLocks noGrp="1" noRot="1" noChangeArrowheads="1"/>
          </p:cNvSpPr>
          <p:nvPr>
            <p:ph type="title"/>
          </p:nvPr>
        </p:nvSpPr>
        <p:spPr/>
        <p:txBody>
          <a:bodyPr/>
          <a:lstStyle/>
          <a:p>
            <a:pPr eaLnBrk="1" hangingPunct="1">
              <a:defRPr/>
            </a:pPr>
            <a:r>
              <a:rPr lang="en-GB" dirty="0" smtClean="0">
                <a:ln>
                  <a:solidFill>
                    <a:srgbClr val="002060"/>
                  </a:solidFill>
                </a:ln>
                <a:solidFill>
                  <a:schemeClr val="hlink"/>
                </a:solidFill>
              </a:rPr>
              <a:t>Rekindle the flame</a:t>
            </a:r>
            <a:br>
              <a:rPr lang="en-GB" dirty="0" smtClean="0">
                <a:ln>
                  <a:solidFill>
                    <a:srgbClr val="002060"/>
                  </a:solidFill>
                </a:ln>
                <a:solidFill>
                  <a:schemeClr val="hlink"/>
                </a:solidFill>
              </a:rPr>
            </a:br>
            <a:r>
              <a:rPr lang="en-GB" sz="3200" dirty="0" smtClean="0">
                <a:solidFill>
                  <a:schemeClr val="hlink"/>
                </a:solidFill>
              </a:rPr>
              <a:t>Revelation 2:1-7</a:t>
            </a:r>
            <a:endParaRPr lang="en-GB" sz="3200" dirty="0">
              <a:solidFill>
                <a:schemeClr val="hlink"/>
              </a:solidFill>
            </a:endParaRPr>
          </a:p>
        </p:txBody>
      </p:sp>
      <p:sp>
        <p:nvSpPr>
          <p:cNvPr id="2051" name="Rectangle 3"/>
          <p:cNvSpPr>
            <a:spLocks noGrp="1" noRot="1" noChangeArrowheads="1"/>
          </p:cNvSpPr>
          <p:nvPr>
            <p:ph type="body" idx="4294967295"/>
          </p:nvPr>
        </p:nvSpPr>
        <p:spPr>
          <a:xfrm>
            <a:off x="251520" y="1484784"/>
            <a:ext cx="8640960" cy="4785395"/>
          </a:xfrm>
        </p:spPr>
        <p:txBody>
          <a:bodyPr/>
          <a:lstStyle/>
          <a:p>
            <a:pPr marL="0" indent="0">
              <a:buNone/>
            </a:pPr>
            <a:r>
              <a:rPr lang="en-GB" sz="2800" b="1" dirty="0">
                <a:ln>
                  <a:solidFill>
                    <a:srgbClr val="002060"/>
                  </a:solidFill>
                </a:ln>
                <a:solidFill>
                  <a:schemeClr val="tx2">
                    <a:lumMod val="25000"/>
                  </a:schemeClr>
                </a:solidFill>
                <a:effectLst>
                  <a:glow rad="127000">
                    <a:srgbClr val="FFFF00"/>
                  </a:glow>
                  <a:outerShdw blurRad="38100" dist="38100" dir="2700000" algn="tl">
                    <a:srgbClr val="000000">
                      <a:alpha val="43137"/>
                    </a:srgbClr>
                  </a:outerShdw>
                </a:effectLst>
              </a:rPr>
              <a:t>“To the  of the church in Ephesus write</a:t>
            </a:r>
            <a:r>
              <a:rPr lang="en-GB" sz="2800" b="1" dirty="0" smtClean="0">
                <a:ln>
                  <a:solidFill>
                    <a:srgbClr val="002060"/>
                  </a:solidFill>
                </a:ln>
                <a:solidFill>
                  <a:schemeClr val="tx2">
                    <a:lumMod val="25000"/>
                  </a:schemeClr>
                </a:solidFill>
                <a:effectLst>
                  <a:glow rad="127000">
                    <a:srgbClr val="FFFF00"/>
                  </a:glow>
                  <a:outerShdw blurRad="38100" dist="38100" dir="2700000" algn="tl">
                    <a:srgbClr val="000000">
                      <a:alpha val="43137"/>
                    </a:srgbClr>
                  </a:outerShdw>
                </a:effectLst>
              </a:rPr>
              <a:t>: These </a:t>
            </a:r>
            <a:r>
              <a:rPr lang="en-GB" sz="2800" b="1" dirty="0">
                <a:ln>
                  <a:solidFill>
                    <a:srgbClr val="002060"/>
                  </a:solidFill>
                </a:ln>
                <a:solidFill>
                  <a:schemeClr val="tx2">
                    <a:lumMod val="25000"/>
                  </a:schemeClr>
                </a:solidFill>
                <a:effectLst>
                  <a:glow rad="127000">
                    <a:srgbClr val="FFFF00"/>
                  </a:glow>
                  <a:outerShdw blurRad="38100" dist="38100" dir="2700000" algn="tl">
                    <a:srgbClr val="000000">
                      <a:alpha val="43137"/>
                    </a:srgbClr>
                  </a:outerShdw>
                </a:effectLst>
              </a:rPr>
              <a:t>are the words of him who holds the seven stars in his right hand and walks among the seven golden lampstands. </a:t>
            </a:r>
            <a:r>
              <a:rPr lang="en-GB" sz="2800" b="1" baseline="30000" dirty="0">
                <a:ln>
                  <a:solidFill>
                    <a:srgbClr val="002060"/>
                  </a:solidFill>
                </a:ln>
                <a:solidFill>
                  <a:schemeClr val="tx2">
                    <a:lumMod val="25000"/>
                  </a:schemeClr>
                </a:solidFill>
                <a:effectLst>
                  <a:glow rad="127000">
                    <a:srgbClr val="FFFF00"/>
                  </a:glow>
                  <a:outerShdw blurRad="38100" dist="38100" dir="2700000" algn="tl">
                    <a:srgbClr val="000000">
                      <a:alpha val="43137"/>
                    </a:srgbClr>
                  </a:outerShdw>
                </a:effectLst>
              </a:rPr>
              <a:t> </a:t>
            </a:r>
            <a:r>
              <a:rPr lang="en-GB" sz="2800" b="1" dirty="0">
                <a:ln>
                  <a:solidFill>
                    <a:srgbClr val="002060"/>
                  </a:solidFill>
                </a:ln>
                <a:solidFill>
                  <a:schemeClr val="tx2">
                    <a:lumMod val="25000"/>
                  </a:schemeClr>
                </a:solidFill>
                <a:effectLst>
                  <a:glow rad="127000">
                    <a:srgbClr val="FFFF00"/>
                  </a:glow>
                  <a:outerShdw blurRad="38100" dist="38100" dir="2700000" algn="tl">
                    <a:srgbClr val="000000">
                      <a:alpha val="43137"/>
                    </a:srgbClr>
                  </a:outerShdw>
                </a:effectLst>
              </a:rPr>
              <a:t>I know your deeds, your hard work and your perseverance. I know that you cannot tolerate wicked people, that you have tested those who claim to be apostles but are not, and have found them false. </a:t>
            </a:r>
            <a:r>
              <a:rPr lang="en-GB" sz="2800" b="1" dirty="0" smtClean="0">
                <a:ln>
                  <a:solidFill>
                    <a:srgbClr val="002060"/>
                  </a:solidFill>
                </a:ln>
                <a:solidFill>
                  <a:schemeClr val="tx2">
                    <a:lumMod val="25000"/>
                  </a:schemeClr>
                </a:solidFill>
                <a:effectLst>
                  <a:glow rad="127000">
                    <a:srgbClr val="FFFF00"/>
                  </a:glow>
                  <a:outerShdw blurRad="38100" dist="38100" dir="2700000" algn="tl">
                    <a:srgbClr val="000000">
                      <a:alpha val="43137"/>
                    </a:srgbClr>
                  </a:outerShdw>
                </a:effectLst>
              </a:rPr>
              <a:t>You </a:t>
            </a:r>
            <a:r>
              <a:rPr lang="en-GB" sz="2800" b="1" dirty="0">
                <a:ln>
                  <a:solidFill>
                    <a:srgbClr val="002060"/>
                  </a:solidFill>
                </a:ln>
                <a:solidFill>
                  <a:schemeClr val="tx2">
                    <a:lumMod val="25000"/>
                  </a:schemeClr>
                </a:solidFill>
                <a:effectLst>
                  <a:glow rad="127000">
                    <a:srgbClr val="FFFF00"/>
                  </a:glow>
                  <a:outerShdw blurRad="38100" dist="38100" dir="2700000" algn="tl">
                    <a:srgbClr val="000000">
                      <a:alpha val="43137"/>
                    </a:srgbClr>
                  </a:outerShdw>
                </a:effectLst>
              </a:rPr>
              <a:t>have persevered and have endured hardships for my name, and have not grown weary</a:t>
            </a:r>
            <a:r>
              <a:rPr lang="en-GB" sz="2800" b="1" dirty="0" smtClean="0">
                <a:ln>
                  <a:solidFill>
                    <a:srgbClr val="002060"/>
                  </a:solidFill>
                </a:ln>
                <a:solidFill>
                  <a:schemeClr val="tx2">
                    <a:lumMod val="25000"/>
                  </a:schemeClr>
                </a:solidFill>
                <a:effectLst>
                  <a:glow rad="127000">
                    <a:srgbClr val="FFFF00"/>
                  </a:glow>
                  <a:outerShdw blurRad="38100" dist="38100" dir="2700000" algn="tl">
                    <a:srgbClr val="000000">
                      <a:alpha val="43137"/>
                    </a:srgbClr>
                  </a:outerShdw>
                </a:effectLst>
              </a:rPr>
              <a:t>. </a:t>
            </a:r>
            <a:r>
              <a:rPr lang="en-GB" sz="2800" b="1" baseline="30000" dirty="0">
                <a:ln>
                  <a:solidFill>
                    <a:srgbClr val="002060"/>
                  </a:solidFill>
                </a:ln>
                <a:solidFill>
                  <a:schemeClr val="tx2">
                    <a:lumMod val="25000"/>
                  </a:schemeClr>
                </a:solidFill>
                <a:effectLst>
                  <a:glow rad="127000">
                    <a:srgbClr val="FFFF00"/>
                  </a:glow>
                  <a:outerShdw blurRad="38100" dist="38100" dir="2700000" algn="tl">
                    <a:srgbClr val="000000">
                      <a:alpha val="43137"/>
                    </a:srgbClr>
                  </a:outerShdw>
                </a:effectLst>
              </a:rPr>
              <a:t> </a:t>
            </a:r>
            <a:endParaRPr lang="en-GB" sz="2800" b="1" dirty="0">
              <a:ln>
                <a:solidFill>
                  <a:srgbClr val="002060"/>
                </a:solidFill>
              </a:ln>
              <a:solidFill>
                <a:schemeClr val="tx2">
                  <a:lumMod val="25000"/>
                </a:schemeClr>
              </a:solidFill>
              <a:effectLst>
                <a:glow rad="127000">
                  <a:srgbClr val="FFFF00"/>
                </a:glow>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9944" y="2717304"/>
            <a:ext cx="8424936" cy="369332"/>
          </a:xfrm>
          <a:prstGeom prst="rect">
            <a:avLst/>
          </a:prstGeom>
          <a:noFill/>
        </p:spPr>
        <p:txBody>
          <a:bodyPr wrap="square" rtlCol="0">
            <a:spAutoFit/>
          </a:bodyPr>
          <a:lstStyle/>
          <a:p>
            <a:endParaRPr lang="en-GB" dirty="0"/>
          </a:p>
        </p:txBody>
      </p:sp>
      <p:sp>
        <p:nvSpPr>
          <p:cNvPr id="5" name="TextBox 4"/>
          <p:cNvSpPr txBox="1"/>
          <p:nvPr/>
        </p:nvSpPr>
        <p:spPr>
          <a:xfrm>
            <a:off x="573924" y="1122955"/>
            <a:ext cx="8034024" cy="861774"/>
          </a:xfrm>
          <a:prstGeom prst="rect">
            <a:avLst/>
          </a:prstGeom>
          <a:noFill/>
        </p:spPr>
        <p:txBody>
          <a:bodyPr wrap="square" rtlCol="0">
            <a:spAutoFit/>
          </a:bodyPr>
          <a:lstStyle/>
          <a:p>
            <a:pPr algn="ctr">
              <a:buClr>
                <a:srgbClr val="765A00"/>
              </a:buClr>
            </a:pPr>
            <a:r>
              <a:rPr lang="en-GB" sz="32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The  common structure of the letters</a:t>
            </a:r>
          </a:p>
          <a:p>
            <a:endParaRPr lang="en-GB" dirty="0"/>
          </a:p>
        </p:txBody>
      </p:sp>
      <p:sp>
        <p:nvSpPr>
          <p:cNvPr id="9" name="TextBox 8"/>
          <p:cNvSpPr txBox="1"/>
          <p:nvPr/>
        </p:nvSpPr>
        <p:spPr>
          <a:xfrm>
            <a:off x="1211888" y="476672"/>
            <a:ext cx="6696744" cy="646331"/>
          </a:xfrm>
          <a:prstGeom prst="rect">
            <a:avLst/>
          </a:prstGeom>
          <a:noFill/>
        </p:spPr>
        <p:txBody>
          <a:bodyPr wrap="square" rtlCol="0">
            <a:spAutoFit/>
          </a:bodyPr>
          <a:lstStyle/>
          <a:p>
            <a:pPr algn="ctr"/>
            <a:r>
              <a:rPr lang="en-GB" sz="3600" b="1" dirty="0" smtClean="0">
                <a:ln>
                  <a:solidFill>
                    <a:srgbClr val="002060"/>
                  </a:solidFill>
                </a:ln>
                <a:solidFill>
                  <a:srgbClr val="FFC000"/>
                </a:solidFill>
                <a:effectLst>
                  <a:outerShdw blurRad="38100" dist="38100" dir="2700000" algn="tl">
                    <a:srgbClr val="000000">
                      <a:alpha val="43137"/>
                    </a:srgbClr>
                  </a:outerShdw>
                </a:effectLst>
              </a:rPr>
              <a:t>Revelation 2:1-7</a:t>
            </a:r>
            <a:endParaRPr lang="en-GB" sz="3600" b="1" dirty="0">
              <a:ln>
                <a:solidFill>
                  <a:srgbClr val="002060"/>
                </a:solidFill>
              </a:ln>
              <a:solidFill>
                <a:srgbClr val="FFC000"/>
              </a:solidFill>
              <a:effectLst>
                <a:outerShdw blurRad="38100" dist="38100" dir="2700000" algn="tl">
                  <a:srgbClr val="000000">
                    <a:alpha val="43137"/>
                  </a:srgbClr>
                </a:outerShdw>
              </a:effectLst>
            </a:endParaRPr>
          </a:p>
        </p:txBody>
      </p:sp>
      <p:sp>
        <p:nvSpPr>
          <p:cNvPr id="10" name="TextBox 9"/>
          <p:cNvSpPr txBox="1"/>
          <p:nvPr/>
        </p:nvSpPr>
        <p:spPr>
          <a:xfrm>
            <a:off x="647564" y="1844824"/>
            <a:ext cx="7848872" cy="1323439"/>
          </a:xfrm>
          <a:prstGeom prst="rect">
            <a:avLst/>
          </a:prstGeom>
          <a:noFill/>
        </p:spPr>
        <p:txBody>
          <a:bodyPr wrap="square" rtlCol="0">
            <a:spAutoFit/>
          </a:bodyPr>
          <a:lstStyle/>
          <a:p>
            <a:pPr marL="285750" indent="-285750">
              <a:buFont typeface="Arial" panose="020B0604020202020204" pitchFamily="34" charset="0"/>
              <a:buChar char="•"/>
            </a:pPr>
            <a:r>
              <a:rPr lang="en-GB" sz="3200" b="1" dirty="0" smtClean="0">
                <a:ln>
                  <a:solidFill>
                    <a:schemeClr val="bg2"/>
                  </a:solidFill>
                </a:ln>
                <a:solidFill>
                  <a:srgbClr val="002060"/>
                </a:solidFill>
                <a:effectLst>
                  <a:glow rad="127000">
                    <a:schemeClr val="tx1"/>
                  </a:glow>
                  <a:outerShdw blurRad="38100" dist="38100" dir="2700000" algn="tl">
                    <a:srgbClr val="000000">
                      <a:alpha val="43137"/>
                    </a:srgbClr>
                  </a:outerShdw>
                </a:effectLst>
              </a:rPr>
              <a:t>The Instructions</a:t>
            </a:r>
          </a:p>
          <a:p>
            <a:pPr marL="742950" lvl="1" indent="-285750">
              <a:buFont typeface="Arial" panose="020B0604020202020204" pitchFamily="34" charset="0"/>
              <a:buChar char="•"/>
            </a:pPr>
            <a:r>
              <a:rPr lang="en-GB" sz="2000" b="1" i="1" dirty="0" smtClean="0">
                <a:ln>
                  <a:solidFill>
                    <a:schemeClr val="bg2"/>
                  </a:solidFill>
                </a:ln>
                <a:solidFill>
                  <a:srgbClr val="FF0000"/>
                </a:solidFill>
                <a:effectLst>
                  <a:glow rad="127000">
                    <a:schemeClr val="tx1"/>
                  </a:glow>
                  <a:outerShdw blurRad="38100" dist="38100" dir="2700000" algn="tl">
                    <a:srgbClr val="000000">
                      <a:alpha val="43137"/>
                    </a:srgbClr>
                  </a:outerShdw>
                </a:effectLst>
              </a:rPr>
              <a:t>These are the words of…</a:t>
            </a:r>
          </a:p>
          <a:p>
            <a:pPr marL="742950" lvl="1" indent="-285750">
              <a:buFont typeface="Arial" panose="020B0604020202020204" pitchFamily="34" charset="0"/>
              <a:buChar char="•"/>
            </a:pPr>
            <a:r>
              <a:rPr lang="en-GB" sz="2800" b="1" i="1" dirty="0" smtClean="0">
                <a:ln>
                  <a:solidFill>
                    <a:schemeClr val="bg2"/>
                  </a:solidFill>
                </a:ln>
                <a:solidFill>
                  <a:srgbClr val="FF0000"/>
                </a:solidFill>
                <a:effectLst>
                  <a:glow rad="127000">
                    <a:schemeClr val="tx1"/>
                  </a:glow>
                  <a:outerShdw blurRad="38100" dist="38100" dir="2700000" algn="tl">
                    <a:srgbClr val="000000">
                      <a:alpha val="43137"/>
                    </a:srgbClr>
                  </a:outerShdw>
                </a:effectLst>
              </a:rPr>
              <a:t>The prophetic message</a:t>
            </a:r>
            <a:r>
              <a:rPr lang="en-GB" sz="2800" b="1" i="1" dirty="0" smtClean="0">
                <a:ln>
                  <a:solidFill>
                    <a:schemeClr val="bg2"/>
                  </a:solidFill>
                </a:ln>
                <a:solidFill>
                  <a:schemeClr val="bg1">
                    <a:lumMod val="60000"/>
                    <a:lumOff val="40000"/>
                  </a:schemeClr>
                </a:solidFill>
                <a:effectLst>
                  <a:glow rad="127000">
                    <a:schemeClr val="tx1"/>
                  </a:glow>
                  <a:outerShdw blurRad="38100" dist="38100" dir="2700000" algn="tl">
                    <a:srgbClr val="000000">
                      <a:alpha val="43137"/>
                    </a:srgbClr>
                  </a:outerShdw>
                </a:effectLst>
              </a:rPr>
              <a:t>	-  </a:t>
            </a:r>
            <a:r>
              <a:rPr lang="en-GB" sz="2800" b="1" i="1" dirty="0" smtClean="0">
                <a:ln>
                  <a:solidFill>
                    <a:schemeClr val="bg2"/>
                  </a:solidFill>
                </a:ln>
                <a:solidFill>
                  <a:srgbClr val="C76239"/>
                </a:solidFill>
                <a:effectLst>
                  <a:glow rad="127000">
                    <a:schemeClr val="tx1"/>
                  </a:glow>
                  <a:outerShdw blurRad="38100" dist="38100" dir="2700000" algn="tl">
                    <a:srgbClr val="000000">
                      <a:alpha val="43137"/>
                    </a:srgbClr>
                  </a:outerShdw>
                </a:effectLst>
              </a:rPr>
              <a:t>“I know!”</a:t>
            </a:r>
          </a:p>
        </p:txBody>
      </p:sp>
    </p:spTree>
    <p:extLst>
      <p:ext uri="{BB962C8B-B14F-4D97-AF65-F5344CB8AC3E}">
        <p14:creationId xmlns:p14="http://schemas.microsoft.com/office/powerpoint/2010/main" val="29481270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9944" y="2717304"/>
            <a:ext cx="8424936" cy="369332"/>
          </a:xfrm>
          <a:prstGeom prst="rect">
            <a:avLst/>
          </a:prstGeom>
          <a:noFill/>
        </p:spPr>
        <p:txBody>
          <a:bodyPr wrap="square" rtlCol="0">
            <a:spAutoFit/>
          </a:bodyPr>
          <a:lstStyle/>
          <a:p>
            <a:endParaRPr lang="en-GB" dirty="0"/>
          </a:p>
        </p:txBody>
      </p:sp>
      <p:sp>
        <p:nvSpPr>
          <p:cNvPr id="5" name="TextBox 4"/>
          <p:cNvSpPr txBox="1"/>
          <p:nvPr/>
        </p:nvSpPr>
        <p:spPr>
          <a:xfrm>
            <a:off x="554988" y="1108086"/>
            <a:ext cx="8034024" cy="861774"/>
          </a:xfrm>
          <a:prstGeom prst="rect">
            <a:avLst/>
          </a:prstGeom>
          <a:noFill/>
        </p:spPr>
        <p:txBody>
          <a:bodyPr wrap="square" rtlCol="0">
            <a:spAutoFit/>
          </a:bodyPr>
          <a:lstStyle/>
          <a:p>
            <a:pPr algn="ctr">
              <a:buClr>
                <a:srgbClr val="765A00"/>
              </a:buClr>
            </a:pPr>
            <a:r>
              <a:rPr lang="en-GB" sz="32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The  common structure of the letters</a:t>
            </a:r>
          </a:p>
          <a:p>
            <a:endParaRPr lang="en-GB" dirty="0"/>
          </a:p>
        </p:txBody>
      </p:sp>
      <p:sp>
        <p:nvSpPr>
          <p:cNvPr id="9" name="TextBox 8"/>
          <p:cNvSpPr txBox="1"/>
          <p:nvPr/>
        </p:nvSpPr>
        <p:spPr>
          <a:xfrm>
            <a:off x="1223628" y="476672"/>
            <a:ext cx="6696744" cy="646331"/>
          </a:xfrm>
          <a:prstGeom prst="rect">
            <a:avLst/>
          </a:prstGeom>
          <a:noFill/>
        </p:spPr>
        <p:txBody>
          <a:bodyPr wrap="square" rtlCol="0">
            <a:spAutoFit/>
          </a:bodyPr>
          <a:lstStyle/>
          <a:p>
            <a:pPr algn="ctr"/>
            <a:r>
              <a:rPr lang="en-GB" sz="3600" b="1" dirty="0" smtClean="0">
                <a:ln>
                  <a:solidFill>
                    <a:srgbClr val="002060"/>
                  </a:solidFill>
                </a:ln>
                <a:solidFill>
                  <a:srgbClr val="FFC000"/>
                </a:solidFill>
                <a:effectLst>
                  <a:outerShdw blurRad="38100" dist="38100" dir="2700000" algn="tl">
                    <a:srgbClr val="000000">
                      <a:alpha val="43137"/>
                    </a:srgbClr>
                  </a:outerShdw>
                </a:effectLst>
              </a:rPr>
              <a:t>Revelation 2:1-7</a:t>
            </a:r>
            <a:endParaRPr lang="en-GB" sz="3600" b="1" dirty="0">
              <a:ln>
                <a:solidFill>
                  <a:srgbClr val="002060"/>
                </a:solidFill>
              </a:ln>
              <a:solidFill>
                <a:srgbClr val="FFC000"/>
              </a:solidFill>
              <a:effectLst>
                <a:outerShdw blurRad="38100" dist="38100" dir="2700000" algn="tl">
                  <a:srgbClr val="000000">
                    <a:alpha val="43137"/>
                  </a:srgbClr>
                </a:outerShdw>
              </a:effectLst>
            </a:endParaRPr>
          </a:p>
        </p:txBody>
      </p:sp>
      <p:sp>
        <p:nvSpPr>
          <p:cNvPr id="10" name="TextBox 9"/>
          <p:cNvSpPr txBox="1"/>
          <p:nvPr/>
        </p:nvSpPr>
        <p:spPr>
          <a:xfrm>
            <a:off x="539552" y="1778585"/>
            <a:ext cx="7992888" cy="1754326"/>
          </a:xfrm>
          <a:prstGeom prst="rect">
            <a:avLst/>
          </a:prstGeom>
          <a:noFill/>
        </p:spPr>
        <p:txBody>
          <a:bodyPr wrap="square" rtlCol="0">
            <a:spAutoFit/>
          </a:bodyPr>
          <a:lstStyle/>
          <a:p>
            <a:pPr marL="285750" indent="-285750">
              <a:buFont typeface="Arial" panose="020B0604020202020204" pitchFamily="34" charset="0"/>
              <a:buChar char="•"/>
            </a:pPr>
            <a:r>
              <a:rPr lang="en-GB" sz="3200" b="1" dirty="0" smtClean="0">
                <a:ln>
                  <a:solidFill>
                    <a:schemeClr val="bg2"/>
                  </a:solidFill>
                </a:ln>
                <a:solidFill>
                  <a:srgbClr val="002060"/>
                </a:solidFill>
                <a:effectLst>
                  <a:glow rad="127000">
                    <a:schemeClr val="tx1"/>
                  </a:glow>
                  <a:outerShdw blurRad="38100" dist="38100" dir="2700000" algn="tl">
                    <a:srgbClr val="000000">
                      <a:alpha val="43137"/>
                    </a:srgbClr>
                  </a:outerShdw>
                </a:effectLst>
              </a:rPr>
              <a:t>The Instructions</a:t>
            </a:r>
          </a:p>
          <a:p>
            <a:pPr marL="742950" lvl="1" indent="-285750">
              <a:buFont typeface="Arial" panose="020B0604020202020204" pitchFamily="34" charset="0"/>
              <a:buChar char="•"/>
            </a:pPr>
            <a:r>
              <a:rPr lang="en-GB" sz="2000" b="1" i="1" dirty="0" smtClean="0">
                <a:ln>
                  <a:solidFill>
                    <a:schemeClr val="bg2"/>
                  </a:solidFill>
                </a:ln>
                <a:solidFill>
                  <a:srgbClr val="FF0000"/>
                </a:solidFill>
                <a:effectLst>
                  <a:glow rad="127000">
                    <a:schemeClr val="tx1"/>
                  </a:glow>
                  <a:outerShdw blurRad="38100" dist="38100" dir="2700000" algn="tl">
                    <a:srgbClr val="000000">
                      <a:alpha val="43137"/>
                    </a:srgbClr>
                  </a:outerShdw>
                </a:effectLst>
              </a:rPr>
              <a:t>These are the words of…</a:t>
            </a:r>
          </a:p>
          <a:p>
            <a:pPr marL="742950" lvl="1" indent="-285750">
              <a:buFont typeface="Arial" panose="020B0604020202020204" pitchFamily="34" charset="0"/>
              <a:buChar char="•"/>
            </a:pPr>
            <a:r>
              <a:rPr lang="en-GB" sz="2000" b="1" i="1" dirty="0" smtClean="0">
                <a:ln>
                  <a:solidFill>
                    <a:schemeClr val="bg2"/>
                  </a:solidFill>
                </a:ln>
                <a:solidFill>
                  <a:srgbClr val="FF0000"/>
                </a:solidFill>
                <a:effectLst>
                  <a:glow rad="127000">
                    <a:schemeClr val="tx1"/>
                  </a:glow>
                  <a:outerShdw blurRad="38100" dist="38100" dir="2700000" algn="tl">
                    <a:srgbClr val="000000">
                      <a:alpha val="43137"/>
                    </a:srgbClr>
                  </a:outerShdw>
                </a:effectLst>
              </a:rPr>
              <a:t>The prophetic message</a:t>
            </a:r>
            <a:r>
              <a:rPr lang="en-GB" sz="2800" b="1" i="1" dirty="0" smtClean="0">
                <a:ln>
                  <a:solidFill>
                    <a:schemeClr val="bg2"/>
                  </a:solidFill>
                </a:ln>
                <a:solidFill>
                  <a:srgbClr val="FF0000"/>
                </a:solidFill>
                <a:effectLst>
                  <a:glow rad="127000">
                    <a:schemeClr val="tx1"/>
                  </a:glow>
                  <a:outerShdw blurRad="38100" dist="38100" dir="2700000" algn="tl">
                    <a:srgbClr val="000000">
                      <a:alpha val="43137"/>
                    </a:srgbClr>
                  </a:outerShdw>
                </a:effectLst>
              </a:rPr>
              <a:t>	</a:t>
            </a:r>
          </a:p>
          <a:p>
            <a:pPr marL="742950" lvl="1" indent="-285750">
              <a:buFont typeface="Arial" panose="020B0604020202020204" pitchFamily="34" charset="0"/>
              <a:buChar char="•"/>
            </a:pPr>
            <a:r>
              <a:rPr lang="en-GB" sz="2800" b="1" i="1" dirty="0" smtClean="0">
                <a:ln>
                  <a:solidFill>
                    <a:schemeClr val="bg2"/>
                  </a:solidFill>
                </a:ln>
                <a:solidFill>
                  <a:srgbClr val="FF0000"/>
                </a:solidFill>
                <a:effectLst>
                  <a:glow rad="127000">
                    <a:schemeClr val="tx1"/>
                  </a:glow>
                  <a:outerShdw blurRad="38100" dist="38100" dir="2700000" algn="tl">
                    <a:srgbClr val="000000">
                      <a:alpha val="43137"/>
                    </a:srgbClr>
                  </a:outerShdw>
                </a:effectLst>
              </a:rPr>
              <a:t>A two - part exhortation</a:t>
            </a:r>
          </a:p>
        </p:txBody>
      </p:sp>
    </p:spTree>
    <p:extLst>
      <p:ext uri="{BB962C8B-B14F-4D97-AF65-F5344CB8AC3E}">
        <p14:creationId xmlns:p14="http://schemas.microsoft.com/office/powerpoint/2010/main" val="852230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9944" y="2717304"/>
            <a:ext cx="8424936" cy="369332"/>
          </a:xfrm>
          <a:prstGeom prst="rect">
            <a:avLst/>
          </a:prstGeom>
          <a:noFill/>
        </p:spPr>
        <p:txBody>
          <a:bodyPr wrap="square" rtlCol="0">
            <a:spAutoFit/>
          </a:bodyPr>
          <a:lstStyle/>
          <a:p>
            <a:endParaRPr lang="en-GB" dirty="0"/>
          </a:p>
        </p:txBody>
      </p:sp>
      <p:sp>
        <p:nvSpPr>
          <p:cNvPr id="5" name="TextBox 4"/>
          <p:cNvSpPr txBox="1"/>
          <p:nvPr/>
        </p:nvSpPr>
        <p:spPr>
          <a:xfrm>
            <a:off x="518984" y="1123003"/>
            <a:ext cx="8034024" cy="584775"/>
          </a:xfrm>
          <a:prstGeom prst="rect">
            <a:avLst/>
          </a:prstGeom>
          <a:noFill/>
        </p:spPr>
        <p:txBody>
          <a:bodyPr wrap="square" rtlCol="0">
            <a:spAutoFit/>
          </a:bodyPr>
          <a:lstStyle/>
          <a:p>
            <a:pPr marL="342900" lvl="0" indent="-342900">
              <a:buClr>
                <a:srgbClr val="765A00"/>
              </a:buClr>
              <a:buFont typeface="+mj-lt"/>
              <a:buAutoNum type="arabicPeriod"/>
            </a:pPr>
            <a:r>
              <a:rPr lang="en-GB" sz="3200" b="1" dirty="0">
                <a:ln>
                  <a:solidFill>
                    <a:srgbClr val="002060"/>
                  </a:solidFill>
                </a:ln>
                <a:solidFill>
                  <a:srgbClr val="765A00"/>
                </a:solidFill>
                <a:effectLst>
                  <a:glow rad="127000">
                    <a:srgbClr val="FFFF00"/>
                  </a:glow>
                  <a:outerShdw blurRad="38100" dist="38100" dir="2700000" algn="tl">
                    <a:srgbClr val="000000">
                      <a:alpha val="43137"/>
                    </a:srgbClr>
                  </a:outerShdw>
                </a:effectLst>
              </a:rPr>
              <a:t>The message to the Ephesian church</a:t>
            </a:r>
          </a:p>
        </p:txBody>
      </p:sp>
      <p:sp>
        <p:nvSpPr>
          <p:cNvPr id="9" name="TextBox 8"/>
          <p:cNvSpPr txBox="1"/>
          <p:nvPr/>
        </p:nvSpPr>
        <p:spPr>
          <a:xfrm>
            <a:off x="1223628" y="476672"/>
            <a:ext cx="6696744" cy="646331"/>
          </a:xfrm>
          <a:prstGeom prst="rect">
            <a:avLst/>
          </a:prstGeom>
          <a:noFill/>
        </p:spPr>
        <p:txBody>
          <a:bodyPr wrap="square" rtlCol="0">
            <a:spAutoFit/>
          </a:bodyPr>
          <a:lstStyle/>
          <a:p>
            <a:pPr algn="ctr"/>
            <a:r>
              <a:rPr lang="en-GB" sz="3600" b="1" dirty="0" smtClean="0">
                <a:ln>
                  <a:solidFill>
                    <a:srgbClr val="002060"/>
                  </a:solidFill>
                </a:ln>
                <a:solidFill>
                  <a:srgbClr val="FFC000"/>
                </a:solidFill>
                <a:effectLst>
                  <a:outerShdw blurRad="38100" dist="38100" dir="2700000" algn="tl">
                    <a:srgbClr val="000000">
                      <a:alpha val="43137"/>
                    </a:srgbClr>
                  </a:outerShdw>
                </a:effectLst>
              </a:rPr>
              <a:t>Rekindle the flame</a:t>
            </a:r>
            <a:endParaRPr lang="en-GB" sz="3600" b="1" dirty="0">
              <a:ln>
                <a:solidFill>
                  <a:srgbClr val="002060"/>
                </a:solidFill>
              </a:ln>
              <a:solidFill>
                <a:srgbClr val="FFC000"/>
              </a:solidFill>
              <a:effectLst>
                <a:outerShdw blurRad="38100" dist="38100" dir="2700000" algn="tl">
                  <a:srgbClr val="000000">
                    <a:alpha val="43137"/>
                  </a:srgbClr>
                </a:outerShdw>
              </a:effectLst>
            </a:endParaRPr>
          </a:p>
        </p:txBody>
      </p:sp>
      <p:sp>
        <p:nvSpPr>
          <p:cNvPr id="2" name="TextBox 1"/>
          <p:cNvSpPr txBox="1"/>
          <p:nvPr/>
        </p:nvSpPr>
        <p:spPr>
          <a:xfrm>
            <a:off x="955420" y="1947248"/>
            <a:ext cx="7272808" cy="584775"/>
          </a:xfrm>
          <a:prstGeom prst="rect">
            <a:avLst/>
          </a:prstGeom>
          <a:noFill/>
        </p:spPr>
        <p:txBody>
          <a:bodyPr wrap="square" rtlCol="0">
            <a:spAutoFit/>
          </a:bodyPr>
          <a:lstStyle/>
          <a:p>
            <a:pPr marL="285750" indent="-285750">
              <a:buFont typeface="Arial" panose="020B0604020202020204" pitchFamily="34" charset="0"/>
              <a:buChar char="•"/>
            </a:pPr>
            <a:r>
              <a:rPr lang="en-GB" sz="3200" b="1" dirty="0" smtClean="0">
                <a:ln>
                  <a:solidFill>
                    <a:schemeClr val="bg2"/>
                  </a:solidFill>
                </a:ln>
                <a:solidFill>
                  <a:srgbClr val="FF0000"/>
                </a:solidFill>
                <a:effectLst>
                  <a:glow rad="127000">
                    <a:schemeClr val="tx1"/>
                  </a:glow>
                  <a:outerShdw blurRad="38100" dist="38100" dir="2700000" algn="tl">
                    <a:srgbClr val="000000">
                      <a:alpha val="43137"/>
                    </a:srgbClr>
                  </a:outerShdw>
                </a:effectLst>
              </a:rPr>
              <a:t>The context (Acts 19)</a:t>
            </a:r>
            <a:endParaRPr lang="en-GB" sz="3200" b="1" dirty="0">
              <a:ln>
                <a:solidFill>
                  <a:schemeClr val="bg2"/>
                </a:solidFill>
              </a:ln>
              <a:solidFill>
                <a:srgbClr val="FF0000"/>
              </a:solidFill>
              <a:effectLst>
                <a:glow rad="127000">
                  <a:schemeClr val="tx1"/>
                </a:glow>
                <a:outerShdw blurRad="38100" dist="38100" dir="2700000" algn="tl">
                  <a:srgbClr val="000000">
                    <a:alpha val="43137"/>
                  </a:srgbClr>
                </a:outerShdw>
              </a:effectLst>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2901970"/>
            <a:ext cx="3203848" cy="214366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4683" y="3356992"/>
            <a:ext cx="2971853" cy="2228890"/>
          </a:xfrm>
          <a:prstGeom prst="rect">
            <a:avLst/>
          </a:prstGeom>
        </p:spPr>
      </p:pic>
      <p:sp>
        <p:nvSpPr>
          <p:cNvPr id="4" name="TextBox 3"/>
          <p:cNvSpPr txBox="1"/>
          <p:nvPr/>
        </p:nvSpPr>
        <p:spPr>
          <a:xfrm>
            <a:off x="899592" y="5229200"/>
            <a:ext cx="2880320" cy="646331"/>
          </a:xfrm>
          <a:prstGeom prst="rect">
            <a:avLst/>
          </a:prstGeom>
          <a:noFill/>
        </p:spPr>
        <p:txBody>
          <a:bodyPr wrap="square" rtlCol="0">
            <a:spAutoFit/>
          </a:bodyPr>
          <a:lstStyle/>
          <a:p>
            <a:pPr algn="ctr"/>
            <a:r>
              <a:rPr lang="en-GB" b="1" dirty="0" smtClean="0">
                <a:ln>
                  <a:solidFill>
                    <a:schemeClr val="bg2"/>
                  </a:solidFill>
                </a:ln>
                <a:solidFill>
                  <a:schemeClr val="bg1">
                    <a:lumMod val="75000"/>
                  </a:schemeClr>
                </a:solidFill>
                <a:effectLst>
                  <a:glow rad="127000">
                    <a:schemeClr val="tx1"/>
                  </a:glow>
                  <a:outerShdw blurRad="38100" dist="38100" dir="2700000" algn="tl">
                    <a:srgbClr val="000000">
                      <a:alpha val="43137"/>
                    </a:srgbClr>
                  </a:outerShdw>
                </a:effectLst>
              </a:rPr>
              <a:t>Artist’s impression of Temple of Artemis</a:t>
            </a:r>
            <a:endParaRPr lang="en-GB" b="1" dirty="0">
              <a:ln>
                <a:solidFill>
                  <a:schemeClr val="bg2"/>
                </a:solidFill>
              </a:ln>
              <a:solidFill>
                <a:schemeClr val="bg1">
                  <a:lumMod val="75000"/>
                </a:schemeClr>
              </a:solidFill>
              <a:effectLst>
                <a:glow rad="127000">
                  <a:schemeClr val="tx1"/>
                </a:glow>
                <a:outerShdw blurRad="38100" dist="38100" dir="2700000" algn="tl">
                  <a:srgbClr val="000000">
                    <a:alpha val="43137"/>
                  </a:srgbClr>
                </a:outerShdw>
              </a:effectLst>
            </a:endParaRPr>
          </a:p>
        </p:txBody>
      </p:sp>
      <p:sp>
        <p:nvSpPr>
          <p:cNvPr id="6" name="TextBox 5"/>
          <p:cNvSpPr txBox="1"/>
          <p:nvPr/>
        </p:nvSpPr>
        <p:spPr>
          <a:xfrm>
            <a:off x="5364088" y="5733256"/>
            <a:ext cx="2808312" cy="646331"/>
          </a:xfrm>
          <a:prstGeom prst="rect">
            <a:avLst/>
          </a:prstGeom>
          <a:noFill/>
        </p:spPr>
        <p:txBody>
          <a:bodyPr wrap="square" rtlCol="0">
            <a:spAutoFit/>
          </a:bodyPr>
          <a:lstStyle/>
          <a:p>
            <a:pPr algn="ctr"/>
            <a:r>
              <a:rPr lang="en-GB" b="1" dirty="0" smtClean="0">
                <a:ln>
                  <a:solidFill>
                    <a:schemeClr val="bg2"/>
                  </a:solidFill>
                </a:ln>
                <a:solidFill>
                  <a:schemeClr val="bg1">
                    <a:lumMod val="75000"/>
                  </a:schemeClr>
                </a:solidFill>
                <a:effectLst>
                  <a:glow rad="127000">
                    <a:schemeClr val="tx1"/>
                  </a:glow>
                  <a:outerShdw blurRad="38100" dist="38100" dir="2700000" algn="tl">
                    <a:srgbClr val="000000">
                      <a:alpha val="43137"/>
                    </a:srgbClr>
                  </a:outerShdw>
                </a:effectLst>
              </a:rPr>
              <a:t>The site of the Temple today</a:t>
            </a:r>
            <a:endParaRPr lang="en-GB" b="1" dirty="0">
              <a:ln>
                <a:solidFill>
                  <a:schemeClr val="bg2"/>
                </a:solidFill>
              </a:ln>
              <a:solidFill>
                <a:schemeClr val="bg1">
                  <a:lumMod val="75000"/>
                </a:schemeClr>
              </a:solidFill>
              <a:effectLst>
                <a:glow rad="127000">
                  <a:schemeClr val="tx1"/>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5034443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9944" y="2717304"/>
            <a:ext cx="8424936" cy="369332"/>
          </a:xfrm>
          <a:prstGeom prst="rect">
            <a:avLst/>
          </a:prstGeom>
          <a:noFill/>
        </p:spPr>
        <p:txBody>
          <a:bodyPr wrap="square" rtlCol="0">
            <a:spAutoFit/>
          </a:bodyPr>
          <a:lstStyle/>
          <a:p>
            <a:endParaRPr lang="en-GB" dirty="0"/>
          </a:p>
        </p:txBody>
      </p:sp>
      <p:sp>
        <p:nvSpPr>
          <p:cNvPr id="5" name="TextBox 4"/>
          <p:cNvSpPr txBox="1"/>
          <p:nvPr/>
        </p:nvSpPr>
        <p:spPr>
          <a:xfrm>
            <a:off x="526480" y="1140342"/>
            <a:ext cx="8034024" cy="584775"/>
          </a:xfrm>
          <a:prstGeom prst="rect">
            <a:avLst/>
          </a:prstGeom>
          <a:noFill/>
        </p:spPr>
        <p:txBody>
          <a:bodyPr wrap="square" rtlCol="0">
            <a:spAutoFit/>
          </a:bodyPr>
          <a:lstStyle/>
          <a:p>
            <a:pPr marL="342900" lvl="0" indent="-342900">
              <a:buClr>
                <a:srgbClr val="765A00"/>
              </a:buClr>
              <a:buFont typeface="+mj-lt"/>
              <a:buAutoNum type="arabicPeriod"/>
            </a:pPr>
            <a:r>
              <a:rPr lang="en-GB" sz="3200" b="1" dirty="0">
                <a:ln>
                  <a:solidFill>
                    <a:srgbClr val="002060"/>
                  </a:solidFill>
                </a:ln>
                <a:solidFill>
                  <a:srgbClr val="765A00"/>
                </a:solidFill>
                <a:effectLst>
                  <a:glow rad="127000">
                    <a:srgbClr val="FFFF00"/>
                  </a:glow>
                  <a:outerShdw blurRad="38100" dist="38100" dir="2700000" algn="tl">
                    <a:srgbClr val="000000">
                      <a:alpha val="43137"/>
                    </a:srgbClr>
                  </a:outerShdw>
                </a:effectLst>
              </a:rPr>
              <a:t>The message to the Ephesian church</a:t>
            </a:r>
          </a:p>
        </p:txBody>
      </p:sp>
      <p:sp>
        <p:nvSpPr>
          <p:cNvPr id="9" name="TextBox 8"/>
          <p:cNvSpPr txBox="1"/>
          <p:nvPr/>
        </p:nvSpPr>
        <p:spPr>
          <a:xfrm>
            <a:off x="1195120" y="476672"/>
            <a:ext cx="6696744" cy="646331"/>
          </a:xfrm>
          <a:prstGeom prst="rect">
            <a:avLst/>
          </a:prstGeom>
          <a:noFill/>
        </p:spPr>
        <p:txBody>
          <a:bodyPr wrap="square" rtlCol="0">
            <a:spAutoFit/>
          </a:bodyPr>
          <a:lstStyle/>
          <a:p>
            <a:pPr algn="ctr"/>
            <a:r>
              <a:rPr lang="en-GB" sz="3600" b="1" dirty="0" smtClean="0">
                <a:ln>
                  <a:solidFill>
                    <a:srgbClr val="002060"/>
                  </a:solidFill>
                </a:ln>
                <a:solidFill>
                  <a:srgbClr val="FFC000"/>
                </a:solidFill>
                <a:effectLst>
                  <a:outerShdw blurRad="38100" dist="38100" dir="2700000" algn="tl">
                    <a:srgbClr val="000000">
                      <a:alpha val="43137"/>
                    </a:srgbClr>
                  </a:outerShdw>
                </a:effectLst>
              </a:rPr>
              <a:t>Rekindle the flame</a:t>
            </a:r>
            <a:endParaRPr lang="en-GB" sz="3600" b="1" dirty="0">
              <a:ln>
                <a:solidFill>
                  <a:srgbClr val="002060"/>
                </a:solidFill>
              </a:ln>
              <a:solidFill>
                <a:srgbClr val="FFC000"/>
              </a:solidFill>
              <a:effectLst>
                <a:outerShdw blurRad="38100" dist="38100" dir="2700000" algn="tl">
                  <a:srgbClr val="000000">
                    <a:alpha val="43137"/>
                  </a:srgbClr>
                </a:outerShdw>
              </a:effectLst>
            </a:endParaRPr>
          </a:p>
        </p:txBody>
      </p:sp>
      <p:sp>
        <p:nvSpPr>
          <p:cNvPr id="2" name="TextBox 1"/>
          <p:cNvSpPr txBox="1"/>
          <p:nvPr/>
        </p:nvSpPr>
        <p:spPr>
          <a:xfrm>
            <a:off x="935596" y="1947863"/>
            <a:ext cx="7272808" cy="954107"/>
          </a:xfrm>
          <a:prstGeom prst="rect">
            <a:avLst/>
          </a:prstGeom>
          <a:noFill/>
        </p:spPr>
        <p:txBody>
          <a:bodyPr wrap="square" rtlCol="0">
            <a:spAutoFit/>
          </a:bodyPr>
          <a:lstStyle/>
          <a:p>
            <a:pPr marL="285750" indent="-285750">
              <a:buFont typeface="Arial" panose="020B0604020202020204" pitchFamily="34" charset="0"/>
              <a:buChar char="•"/>
            </a:pPr>
            <a:r>
              <a:rPr lang="en-GB" sz="2400" b="1" dirty="0" smtClean="0">
                <a:ln>
                  <a:solidFill>
                    <a:schemeClr val="bg2"/>
                  </a:solidFill>
                </a:ln>
                <a:solidFill>
                  <a:srgbClr val="FF0000"/>
                </a:solidFill>
                <a:effectLst>
                  <a:glow rad="127000">
                    <a:schemeClr val="tx1"/>
                  </a:glow>
                  <a:outerShdw blurRad="38100" dist="38100" dir="2700000" algn="tl">
                    <a:srgbClr val="000000">
                      <a:alpha val="43137"/>
                    </a:srgbClr>
                  </a:outerShdw>
                </a:effectLst>
              </a:rPr>
              <a:t>The context – (Acts 19)</a:t>
            </a:r>
          </a:p>
          <a:p>
            <a:pPr marL="285750" indent="-285750">
              <a:buFont typeface="Arial" panose="020B0604020202020204" pitchFamily="34" charset="0"/>
              <a:buChar char="•"/>
            </a:pPr>
            <a:r>
              <a:rPr lang="en-GB" sz="3200" b="1" dirty="0" smtClean="0">
                <a:ln>
                  <a:solidFill>
                    <a:schemeClr val="bg2"/>
                  </a:solidFill>
                </a:ln>
                <a:solidFill>
                  <a:srgbClr val="FF0000"/>
                </a:solidFill>
                <a:effectLst>
                  <a:glow rad="127000">
                    <a:schemeClr val="tx1"/>
                  </a:glow>
                  <a:outerShdw blurRad="38100" dist="38100" dir="2700000" algn="tl">
                    <a:srgbClr val="000000">
                      <a:alpha val="43137"/>
                    </a:srgbClr>
                  </a:outerShdw>
                </a:effectLst>
              </a:rPr>
              <a:t>The impact</a:t>
            </a:r>
            <a:endParaRPr lang="en-GB" sz="3200" b="1" dirty="0">
              <a:ln>
                <a:solidFill>
                  <a:schemeClr val="bg2"/>
                </a:solidFill>
              </a:ln>
              <a:solidFill>
                <a:srgbClr val="FF0000"/>
              </a:solidFill>
              <a:effectLst>
                <a:glow rad="127000">
                  <a:schemeClr val="tx1"/>
                </a:glow>
                <a:outerShdw blurRad="38100" dist="38100" dir="2700000" algn="tl">
                  <a:srgbClr val="000000">
                    <a:alpha val="43137"/>
                  </a:srgbClr>
                </a:outerShdw>
              </a:effectLst>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0645" y="3212976"/>
            <a:ext cx="1918293" cy="1918293"/>
          </a:xfrm>
          <a:prstGeom prst="rect">
            <a:avLst/>
          </a:prstGeom>
        </p:spPr>
      </p:pic>
      <p:sp>
        <p:nvSpPr>
          <p:cNvPr id="11" name="TextBox 10"/>
          <p:cNvSpPr txBox="1"/>
          <p:nvPr/>
        </p:nvSpPr>
        <p:spPr>
          <a:xfrm>
            <a:off x="971600" y="5301208"/>
            <a:ext cx="3384376" cy="923330"/>
          </a:xfrm>
          <a:prstGeom prst="rect">
            <a:avLst/>
          </a:prstGeom>
          <a:noFill/>
        </p:spPr>
        <p:txBody>
          <a:bodyPr wrap="square" rtlCol="0">
            <a:spAutoFit/>
          </a:bodyPr>
          <a:lstStyle/>
          <a:p>
            <a:pPr algn="ctr"/>
            <a:r>
              <a:rPr lang="en-GB" b="1" dirty="0" smtClean="0">
                <a:solidFill>
                  <a:schemeClr val="bg1">
                    <a:lumMod val="75000"/>
                  </a:schemeClr>
                </a:solidFill>
                <a:effectLst>
                  <a:glow rad="127000">
                    <a:schemeClr val="tx1"/>
                  </a:glow>
                  <a:outerShdw blurRad="38100" dist="38100" dir="2700000" algn="tl">
                    <a:srgbClr val="000000">
                      <a:alpha val="43137"/>
                    </a:srgbClr>
                  </a:outerShdw>
                </a:effectLst>
              </a:rPr>
              <a:t>All the Jews and Greeks  in the province of Asia heard the word (Acts 19:10)</a:t>
            </a:r>
            <a:endParaRPr lang="en-GB" b="1" dirty="0">
              <a:solidFill>
                <a:schemeClr val="bg1">
                  <a:lumMod val="75000"/>
                </a:schemeClr>
              </a:solidFill>
              <a:effectLst>
                <a:glow rad="127000">
                  <a:schemeClr val="tx1"/>
                </a:glow>
                <a:outerShdw blurRad="38100" dist="38100" dir="2700000" algn="tl">
                  <a:srgbClr val="000000">
                    <a:alpha val="43137"/>
                  </a:srgbClr>
                </a:outerShdw>
              </a:effectLst>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3429000"/>
            <a:ext cx="2615952" cy="1961964"/>
          </a:xfrm>
          <a:prstGeom prst="rect">
            <a:avLst/>
          </a:prstGeom>
        </p:spPr>
      </p:pic>
      <p:sp>
        <p:nvSpPr>
          <p:cNvPr id="13" name="TextBox 12"/>
          <p:cNvSpPr txBox="1"/>
          <p:nvPr/>
        </p:nvSpPr>
        <p:spPr>
          <a:xfrm>
            <a:off x="5299484" y="5517231"/>
            <a:ext cx="2880320" cy="646331"/>
          </a:xfrm>
          <a:prstGeom prst="rect">
            <a:avLst/>
          </a:prstGeom>
          <a:noFill/>
        </p:spPr>
        <p:txBody>
          <a:bodyPr wrap="square" rtlCol="0">
            <a:spAutoFit/>
          </a:bodyPr>
          <a:lstStyle/>
          <a:p>
            <a:pPr algn="ctr"/>
            <a:r>
              <a:rPr lang="en-GB" b="1" dirty="0" smtClean="0">
                <a:ln>
                  <a:solidFill>
                    <a:schemeClr val="bg2"/>
                  </a:solidFill>
                </a:ln>
                <a:solidFill>
                  <a:schemeClr val="bg1">
                    <a:lumMod val="75000"/>
                  </a:schemeClr>
                </a:solidFill>
                <a:effectLst>
                  <a:glow rad="127000">
                    <a:schemeClr val="tx1"/>
                  </a:glow>
                  <a:outerShdw blurRad="38100" dist="38100" dir="2700000" algn="tl">
                    <a:srgbClr val="000000">
                      <a:alpha val="43137"/>
                    </a:srgbClr>
                  </a:outerShdw>
                </a:effectLst>
              </a:rPr>
              <a:t>Great is Diana of the Ephesians (Acts 19:28)</a:t>
            </a:r>
            <a:endParaRPr lang="en-GB" b="1" dirty="0">
              <a:ln>
                <a:solidFill>
                  <a:schemeClr val="bg2"/>
                </a:solidFill>
              </a:ln>
              <a:solidFill>
                <a:schemeClr val="bg1">
                  <a:lumMod val="75000"/>
                </a:schemeClr>
              </a:solidFill>
              <a:effectLst>
                <a:glow rad="127000">
                  <a:schemeClr val="tx1"/>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9147158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9944" y="2717304"/>
            <a:ext cx="8424936" cy="369332"/>
          </a:xfrm>
          <a:prstGeom prst="rect">
            <a:avLst/>
          </a:prstGeom>
          <a:noFill/>
        </p:spPr>
        <p:txBody>
          <a:bodyPr wrap="square" rtlCol="0">
            <a:spAutoFit/>
          </a:bodyPr>
          <a:lstStyle/>
          <a:p>
            <a:endParaRPr lang="en-GB" dirty="0"/>
          </a:p>
        </p:txBody>
      </p:sp>
      <p:sp>
        <p:nvSpPr>
          <p:cNvPr id="5" name="TextBox 4"/>
          <p:cNvSpPr txBox="1"/>
          <p:nvPr/>
        </p:nvSpPr>
        <p:spPr>
          <a:xfrm>
            <a:off x="554988" y="1212350"/>
            <a:ext cx="8034024" cy="954107"/>
          </a:xfrm>
          <a:prstGeom prst="rect">
            <a:avLst/>
          </a:prstGeom>
          <a:noFill/>
        </p:spPr>
        <p:txBody>
          <a:bodyPr wrap="square" rtlCol="0">
            <a:spAutoFit/>
          </a:bodyPr>
          <a:lstStyle/>
          <a:p>
            <a:pPr marL="342900" lvl="0" indent="-342900">
              <a:buClr>
                <a:srgbClr val="765A00"/>
              </a:buClr>
              <a:buFont typeface="+mj-lt"/>
              <a:buAutoNum type="arabicPeriod"/>
            </a:pPr>
            <a:r>
              <a:rPr lang="en-GB" sz="2400" b="1" dirty="0">
                <a:ln>
                  <a:solidFill>
                    <a:srgbClr val="002060"/>
                  </a:solidFill>
                </a:ln>
                <a:solidFill>
                  <a:srgbClr val="765A00"/>
                </a:solidFill>
                <a:effectLst>
                  <a:glow rad="127000">
                    <a:srgbClr val="FFFF00"/>
                  </a:glow>
                  <a:outerShdw blurRad="38100" dist="38100" dir="2700000" algn="tl">
                    <a:srgbClr val="000000">
                      <a:alpha val="43137"/>
                    </a:srgbClr>
                  </a:outerShdw>
                </a:effectLst>
              </a:rPr>
              <a:t>The message to the Ephesian </a:t>
            </a:r>
            <a:r>
              <a:rPr lang="en-GB" sz="24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church</a:t>
            </a:r>
          </a:p>
          <a:p>
            <a:pPr marL="342900" lvl="0" indent="-342900">
              <a:buClr>
                <a:srgbClr val="765A00"/>
              </a:buClr>
              <a:buFont typeface="+mj-lt"/>
              <a:buAutoNum type="arabicPeriod"/>
            </a:pPr>
            <a:r>
              <a:rPr lang="en-GB" sz="32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The identity of the one who speaks:</a:t>
            </a:r>
            <a:endParaRPr lang="en-GB" sz="3200" b="1" dirty="0">
              <a:ln>
                <a:solidFill>
                  <a:srgbClr val="002060"/>
                </a:solidFill>
              </a:ln>
              <a:solidFill>
                <a:srgbClr val="765A00"/>
              </a:solidFill>
              <a:effectLst>
                <a:glow rad="127000">
                  <a:srgbClr val="FFFF00"/>
                </a:glow>
                <a:outerShdw blurRad="38100" dist="38100" dir="2700000" algn="tl">
                  <a:srgbClr val="000000">
                    <a:alpha val="43137"/>
                  </a:srgbClr>
                </a:outerShdw>
              </a:effectLst>
            </a:endParaRPr>
          </a:p>
        </p:txBody>
      </p:sp>
      <p:sp>
        <p:nvSpPr>
          <p:cNvPr id="9" name="TextBox 8"/>
          <p:cNvSpPr txBox="1"/>
          <p:nvPr/>
        </p:nvSpPr>
        <p:spPr>
          <a:xfrm>
            <a:off x="1223628" y="548680"/>
            <a:ext cx="6696744" cy="646331"/>
          </a:xfrm>
          <a:prstGeom prst="rect">
            <a:avLst/>
          </a:prstGeom>
          <a:noFill/>
        </p:spPr>
        <p:txBody>
          <a:bodyPr wrap="square" rtlCol="0">
            <a:spAutoFit/>
          </a:bodyPr>
          <a:lstStyle/>
          <a:p>
            <a:pPr algn="ctr"/>
            <a:r>
              <a:rPr lang="en-GB" sz="3600" b="1" dirty="0" smtClean="0">
                <a:ln>
                  <a:solidFill>
                    <a:srgbClr val="002060"/>
                  </a:solidFill>
                </a:ln>
                <a:solidFill>
                  <a:srgbClr val="FFC000"/>
                </a:solidFill>
                <a:effectLst>
                  <a:outerShdw blurRad="38100" dist="38100" dir="2700000" algn="tl">
                    <a:srgbClr val="000000">
                      <a:alpha val="43137"/>
                    </a:srgbClr>
                  </a:outerShdw>
                </a:effectLst>
              </a:rPr>
              <a:t>Rekindle the flame</a:t>
            </a:r>
            <a:endParaRPr lang="en-GB" sz="3600" b="1" dirty="0">
              <a:ln>
                <a:solidFill>
                  <a:srgbClr val="002060"/>
                </a:solidFill>
              </a:ln>
              <a:solidFill>
                <a:srgbClr val="FFC000"/>
              </a:solidFill>
              <a:effectLst>
                <a:outerShdw blurRad="38100" dist="38100" dir="2700000" algn="tl">
                  <a:srgbClr val="000000">
                    <a:alpha val="43137"/>
                  </a:srgbClr>
                </a:outerShdw>
              </a:effectLst>
            </a:endParaRPr>
          </a:p>
        </p:txBody>
      </p:sp>
      <p:sp>
        <p:nvSpPr>
          <p:cNvPr id="3" name="TextBox 2"/>
          <p:cNvSpPr txBox="1"/>
          <p:nvPr/>
        </p:nvSpPr>
        <p:spPr>
          <a:xfrm>
            <a:off x="827584" y="2420888"/>
            <a:ext cx="7488832" cy="1200329"/>
          </a:xfrm>
          <a:prstGeom prst="rect">
            <a:avLst/>
          </a:prstGeom>
          <a:noFill/>
        </p:spPr>
        <p:txBody>
          <a:bodyPr wrap="square" rtlCol="0">
            <a:spAutoFit/>
          </a:bodyPr>
          <a:lstStyle/>
          <a:p>
            <a:r>
              <a:rPr lang="en-GB" sz="2400" b="1" i="1" dirty="0" smtClean="0">
                <a:ln>
                  <a:solidFill>
                    <a:schemeClr val="bg2"/>
                  </a:solidFill>
                </a:ln>
                <a:solidFill>
                  <a:srgbClr val="FF0000"/>
                </a:solidFill>
                <a:effectLst>
                  <a:glow rad="127000">
                    <a:srgbClr val="FFFF00"/>
                  </a:glow>
                  <a:outerShdw blurRad="38100" dist="38100" dir="2700000" algn="tl">
                    <a:srgbClr val="000000">
                      <a:alpha val="43137"/>
                    </a:srgbClr>
                  </a:outerShdw>
                </a:effectLst>
              </a:rPr>
              <a:t>“These are the words of him who hold the seven stars in his right hand and walks among the seven golden lampstands.”</a:t>
            </a:r>
            <a:endParaRPr lang="en-GB" sz="2400" b="1" i="1" dirty="0">
              <a:ln>
                <a:solidFill>
                  <a:schemeClr val="bg2"/>
                </a:solidFill>
              </a:ln>
              <a:solidFill>
                <a:srgbClr val="FF0000"/>
              </a:solidFill>
              <a:effectLst>
                <a:glow rad="127000">
                  <a:srgbClr val="FFFF00"/>
                </a:glow>
                <a:outerShdw blurRad="38100" dist="38100" dir="2700000" algn="tl">
                  <a:srgbClr val="000000">
                    <a:alpha val="43137"/>
                  </a:srgbClr>
                </a:outerShdw>
              </a:effectLst>
            </a:endParaRPr>
          </a:p>
        </p:txBody>
      </p:sp>
      <p:sp>
        <p:nvSpPr>
          <p:cNvPr id="4" name="TextBox 3"/>
          <p:cNvSpPr txBox="1"/>
          <p:nvPr/>
        </p:nvSpPr>
        <p:spPr>
          <a:xfrm>
            <a:off x="834192" y="3851136"/>
            <a:ext cx="7488832" cy="523220"/>
          </a:xfrm>
          <a:prstGeom prst="rect">
            <a:avLst/>
          </a:prstGeom>
          <a:noFill/>
        </p:spPr>
        <p:txBody>
          <a:bodyPr wrap="square" rtlCol="0">
            <a:spAutoFit/>
          </a:bodyPr>
          <a:lstStyle/>
          <a:p>
            <a:pPr marL="457200" indent="-457200">
              <a:buFont typeface="Arial" panose="020B0604020202020204" pitchFamily="34" charset="0"/>
              <a:buChar char="•"/>
            </a:pPr>
            <a:r>
              <a:rPr lang="en-GB" sz="2800" b="1" dirty="0" smtClean="0">
                <a:ln>
                  <a:solidFill>
                    <a:schemeClr val="bg2"/>
                  </a:solidFill>
                </a:ln>
                <a:solidFill>
                  <a:schemeClr val="bg1">
                    <a:lumMod val="60000"/>
                    <a:lumOff val="40000"/>
                  </a:schemeClr>
                </a:solidFill>
                <a:effectLst>
                  <a:glow rad="127000">
                    <a:schemeClr val="tx1"/>
                  </a:glow>
                  <a:outerShdw blurRad="38100" dist="38100" dir="2700000" algn="tl">
                    <a:srgbClr val="000000">
                      <a:alpha val="43137"/>
                    </a:srgbClr>
                  </a:outerShdw>
                </a:effectLst>
              </a:rPr>
              <a:t>He controls the angels</a:t>
            </a:r>
          </a:p>
        </p:txBody>
      </p:sp>
    </p:spTree>
    <p:extLst>
      <p:ext uri="{BB962C8B-B14F-4D97-AF65-F5344CB8AC3E}">
        <p14:creationId xmlns:p14="http://schemas.microsoft.com/office/powerpoint/2010/main" val="37691387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9944" y="2717304"/>
            <a:ext cx="8424936" cy="369332"/>
          </a:xfrm>
          <a:prstGeom prst="rect">
            <a:avLst/>
          </a:prstGeom>
          <a:noFill/>
        </p:spPr>
        <p:txBody>
          <a:bodyPr wrap="square" rtlCol="0">
            <a:spAutoFit/>
          </a:bodyPr>
          <a:lstStyle/>
          <a:p>
            <a:endParaRPr lang="en-GB" dirty="0"/>
          </a:p>
        </p:txBody>
      </p:sp>
      <p:sp>
        <p:nvSpPr>
          <p:cNvPr id="5" name="TextBox 4"/>
          <p:cNvSpPr txBox="1"/>
          <p:nvPr/>
        </p:nvSpPr>
        <p:spPr>
          <a:xfrm>
            <a:off x="498416" y="1267019"/>
            <a:ext cx="8034024" cy="1015663"/>
          </a:xfrm>
          <a:prstGeom prst="rect">
            <a:avLst/>
          </a:prstGeom>
          <a:noFill/>
        </p:spPr>
        <p:txBody>
          <a:bodyPr wrap="square" rtlCol="0">
            <a:spAutoFit/>
          </a:bodyPr>
          <a:lstStyle/>
          <a:p>
            <a:pPr marL="342900" lvl="0" indent="-342900">
              <a:buClr>
                <a:srgbClr val="765A00"/>
              </a:buClr>
              <a:buFont typeface="+mj-lt"/>
              <a:buAutoNum type="arabicPeriod"/>
            </a:pPr>
            <a:r>
              <a:rPr lang="en-GB" sz="2800" b="1" dirty="0">
                <a:ln>
                  <a:solidFill>
                    <a:srgbClr val="002060"/>
                  </a:solidFill>
                </a:ln>
                <a:solidFill>
                  <a:srgbClr val="765A00"/>
                </a:solidFill>
                <a:effectLst>
                  <a:glow rad="127000">
                    <a:srgbClr val="FFFF00"/>
                  </a:glow>
                  <a:outerShdw blurRad="38100" dist="38100" dir="2700000" algn="tl">
                    <a:srgbClr val="000000">
                      <a:alpha val="43137"/>
                    </a:srgbClr>
                  </a:outerShdw>
                </a:effectLst>
              </a:rPr>
              <a:t>The message to the Ephesian </a:t>
            </a: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church</a:t>
            </a:r>
          </a:p>
          <a:p>
            <a:pPr marL="342900" lvl="0" indent="-342900">
              <a:buClr>
                <a:srgbClr val="765A00"/>
              </a:buClr>
              <a:buFont typeface="+mj-lt"/>
              <a:buAutoNum type="arabicPeriod"/>
            </a:pPr>
            <a:r>
              <a:rPr lang="en-GB" sz="32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The identity of the one who speaks:</a:t>
            </a:r>
            <a:endParaRPr lang="en-GB" sz="3200" b="1" dirty="0">
              <a:ln>
                <a:solidFill>
                  <a:srgbClr val="002060"/>
                </a:solidFill>
              </a:ln>
              <a:solidFill>
                <a:srgbClr val="765A00"/>
              </a:solidFill>
              <a:effectLst>
                <a:glow rad="127000">
                  <a:srgbClr val="FFFF00"/>
                </a:glow>
                <a:outerShdw blurRad="38100" dist="38100" dir="2700000" algn="tl">
                  <a:srgbClr val="000000">
                    <a:alpha val="43137"/>
                  </a:srgbClr>
                </a:outerShdw>
              </a:effectLst>
            </a:endParaRPr>
          </a:p>
        </p:txBody>
      </p:sp>
      <p:sp>
        <p:nvSpPr>
          <p:cNvPr id="9" name="TextBox 8"/>
          <p:cNvSpPr txBox="1"/>
          <p:nvPr/>
        </p:nvSpPr>
        <p:spPr>
          <a:xfrm>
            <a:off x="1223628" y="548680"/>
            <a:ext cx="6696744" cy="646331"/>
          </a:xfrm>
          <a:prstGeom prst="rect">
            <a:avLst/>
          </a:prstGeom>
          <a:noFill/>
        </p:spPr>
        <p:txBody>
          <a:bodyPr wrap="square" rtlCol="0">
            <a:spAutoFit/>
          </a:bodyPr>
          <a:lstStyle/>
          <a:p>
            <a:pPr algn="ctr"/>
            <a:r>
              <a:rPr lang="en-GB" sz="3600" b="1" dirty="0" smtClean="0">
                <a:ln>
                  <a:solidFill>
                    <a:srgbClr val="002060"/>
                  </a:solidFill>
                </a:ln>
                <a:solidFill>
                  <a:srgbClr val="FFC000"/>
                </a:solidFill>
                <a:effectLst>
                  <a:outerShdw blurRad="38100" dist="38100" dir="2700000" algn="tl">
                    <a:srgbClr val="000000">
                      <a:alpha val="43137"/>
                    </a:srgbClr>
                  </a:outerShdw>
                </a:effectLst>
              </a:rPr>
              <a:t>Rekindle the flame</a:t>
            </a:r>
            <a:endParaRPr lang="en-GB" sz="3600" b="1" dirty="0">
              <a:ln>
                <a:solidFill>
                  <a:srgbClr val="002060"/>
                </a:solidFill>
              </a:ln>
              <a:solidFill>
                <a:srgbClr val="FFC000"/>
              </a:solidFill>
              <a:effectLst>
                <a:outerShdw blurRad="38100" dist="38100" dir="2700000" algn="tl">
                  <a:srgbClr val="000000">
                    <a:alpha val="43137"/>
                  </a:srgbClr>
                </a:outerShdw>
              </a:effectLst>
            </a:endParaRPr>
          </a:p>
        </p:txBody>
      </p:sp>
      <p:sp>
        <p:nvSpPr>
          <p:cNvPr id="3" name="TextBox 2"/>
          <p:cNvSpPr txBox="1"/>
          <p:nvPr/>
        </p:nvSpPr>
        <p:spPr>
          <a:xfrm>
            <a:off x="827584" y="2492896"/>
            <a:ext cx="7488832" cy="1200329"/>
          </a:xfrm>
          <a:prstGeom prst="rect">
            <a:avLst/>
          </a:prstGeom>
          <a:noFill/>
        </p:spPr>
        <p:txBody>
          <a:bodyPr wrap="square" rtlCol="0">
            <a:spAutoFit/>
          </a:bodyPr>
          <a:lstStyle/>
          <a:p>
            <a:r>
              <a:rPr lang="en-GB" sz="2400" b="1" i="1" dirty="0" smtClean="0">
                <a:ln>
                  <a:solidFill>
                    <a:schemeClr val="bg2"/>
                  </a:solidFill>
                </a:ln>
                <a:solidFill>
                  <a:srgbClr val="FF0000"/>
                </a:solidFill>
                <a:effectLst>
                  <a:glow rad="127000">
                    <a:srgbClr val="FFFF00"/>
                  </a:glow>
                  <a:outerShdw blurRad="38100" dist="38100" dir="2700000" algn="tl">
                    <a:srgbClr val="000000">
                      <a:alpha val="43137"/>
                    </a:srgbClr>
                  </a:outerShdw>
                </a:effectLst>
              </a:rPr>
              <a:t>“These are the words of him who hold the seven stars in his right hand and walks among the seven golden lampstands.”</a:t>
            </a:r>
            <a:endParaRPr lang="en-GB" sz="2400" b="1" i="1" dirty="0">
              <a:ln>
                <a:solidFill>
                  <a:schemeClr val="bg2"/>
                </a:solidFill>
              </a:ln>
              <a:solidFill>
                <a:srgbClr val="FF0000"/>
              </a:solidFill>
              <a:effectLst>
                <a:glow rad="127000">
                  <a:srgbClr val="FFFF00"/>
                </a:glow>
                <a:outerShdw blurRad="38100" dist="38100" dir="2700000" algn="tl">
                  <a:srgbClr val="000000">
                    <a:alpha val="43137"/>
                  </a:srgbClr>
                </a:outerShdw>
              </a:effectLst>
            </a:endParaRPr>
          </a:p>
        </p:txBody>
      </p:sp>
      <p:sp>
        <p:nvSpPr>
          <p:cNvPr id="4" name="TextBox 3"/>
          <p:cNvSpPr txBox="1"/>
          <p:nvPr/>
        </p:nvSpPr>
        <p:spPr>
          <a:xfrm>
            <a:off x="899592" y="3861048"/>
            <a:ext cx="7488832" cy="1261884"/>
          </a:xfrm>
          <a:prstGeom prst="rect">
            <a:avLst/>
          </a:prstGeom>
          <a:noFill/>
        </p:spPr>
        <p:txBody>
          <a:bodyPr wrap="square" rtlCol="0">
            <a:spAutoFit/>
          </a:bodyPr>
          <a:lstStyle/>
          <a:p>
            <a:pPr marL="457200" indent="-457200">
              <a:buFont typeface="Arial" panose="020B0604020202020204" pitchFamily="34" charset="0"/>
              <a:buChar char="•"/>
            </a:pPr>
            <a:r>
              <a:rPr lang="en-GB" sz="2000" b="1" dirty="0" smtClean="0">
                <a:ln>
                  <a:solidFill>
                    <a:schemeClr val="bg2"/>
                  </a:solidFill>
                </a:ln>
                <a:solidFill>
                  <a:schemeClr val="bg1">
                    <a:lumMod val="60000"/>
                    <a:lumOff val="40000"/>
                  </a:schemeClr>
                </a:solidFill>
                <a:effectLst>
                  <a:glow rad="127000">
                    <a:schemeClr val="tx1"/>
                  </a:glow>
                  <a:outerShdw blurRad="38100" dist="38100" dir="2700000" algn="tl">
                    <a:srgbClr val="000000">
                      <a:alpha val="43137"/>
                    </a:srgbClr>
                  </a:outerShdw>
                </a:effectLst>
              </a:rPr>
              <a:t>He controls the angels</a:t>
            </a:r>
          </a:p>
          <a:p>
            <a:pPr marL="457200" indent="-457200">
              <a:buFont typeface="Arial" panose="020B0604020202020204" pitchFamily="34" charset="0"/>
              <a:buChar char="•"/>
            </a:pPr>
            <a:r>
              <a:rPr lang="en-GB" sz="2800" b="1" dirty="0" smtClean="0">
                <a:ln>
                  <a:solidFill>
                    <a:schemeClr val="bg2"/>
                  </a:solidFill>
                </a:ln>
                <a:solidFill>
                  <a:schemeClr val="bg1">
                    <a:lumMod val="60000"/>
                    <a:lumOff val="40000"/>
                  </a:schemeClr>
                </a:solidFill>
                <a:effectLst>
                  <a:glow rad="127000">
                    <a:schemeClr val="tx1"/>
                  </a:glow>
                  <a:outerShdw blurRad="38100" dist="38100" dir="2700000" algn="tl">
                    <a:srgbClr val="000000">
                      <a:alpha val="43137"/>
                    </a:srgbClr>
                  </a:outerShdw>
                </a:effectLst>
              </a:rPr>
              <a:t>He walks among the churches – like an OFSTED inspector!</a:t>
            </a:r>
            <a:endParaRPr lang="en-GB" sz="2800" b="1" dirty="0">
              <a:ln>
                <a:solidFill>
                  <a:schemeClr val="bg2"/>
                </a:solidFill>
              </a:ln>
              <a:solidFill>
                <a:schemeClr val="bg1">
                  <a:lumMod val="60000"/>
                  <a:lumOff val="40000"/>
                </a:schemeClr>
              </a:solidFill>
              <a:effectLst>
                <a:glow rad="127000">
                  <a:schemeClr val="tx1"/>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880644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71600" y="1340768"/>
            <a:ext cx="7200800" cy="1938992"/>
          </a:xfrm>
          <a:prstGeom prst="rect">
            <a:avLst/>
          </a:prstGeom>
          <a:noFill/>
        </p:spPr>
        <p:txBody>
          <a:bodyPr wrap="square" rtlCol="0">
            <a:spAutoFit/>
          </a:bodyPr>
          <a:lstStyle/>
          <a:p>
            <a:pPr marL="342900" lvl="0" indent="-342900">
              <a:buClr>
                <a:srgbClr val="765A00"/>
              </a:buClr>
              <a:buFont typeface="+mj-lt"/>
              <a:buAutoNum type="arabicPeriod"/>
            </a:pPr>
            <a:r>
              <a:rPr lang="en-GB" sz="2800" b="1" dirty="0">
                <a:ln>
                  <a:solidFill>
                    <a:srgbClr val="002060"/>
                  </a:solidFill>
                </a:ln>
                <a:solidFill>
                  <a:srgbClr val="765A00"/>
                </a:solidFill>
                <a:effectLst>
                  <a:glow rad="127000">
                    <a:srgbClr val="FFFF00"/>
                  </a:glow>
                  <a:outerShdw blurRad="38100" dist="38100" dir="2700000" algn="tl">
                    <a:srgbClr val="000000">
                      <a:alpha val="43137"/>
                    </a:srgbClr>
                  </a:outerShdw>
                </a:effectLst>
              </a:rPr>
              <a:t>The message to the Ephesian </a:t>
            </a: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church</a:t>
            </a:r>
          </a:p>
          <a:p>
            <a:pPr marL="342900" lvl="0" indent="-342900">
              <a:buClr>
                <a:srgbClr val="765A00"/>
              </a:buClr>
              <a:buFont typeface="+mj-lt"/>
              <a:buAutoNum type="arabicPeriod"/>
            </a:pP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The identity of the one who speaks:</a:t>
            </a:r>
          </a:p>
          <a:p>
            <a:pPr marL="342900" lvl="0" indent="-342900">
              <a:buClr>
                <a:srgbClr val="765A00"/>
              </a:buClr>
              <a:buFont typeface="+mj-lt"/>
              <a:buAutoNum type="arabicPeriod"/>
            </a:pPr>
            <a:r>
              <a:rPr lang="en-GB" sz="32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The prophetic message – </a:t>
            </a:r>
            <a:r>
              <a:rPr lang="en-GB" sz="3200" b="1" i="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“I know”</a:t>
            </a:r>
            <a:endParaRPr lang="en-GB" sz="32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endParaRPr>
          </a:p>
          <a:p>
            <a:pPr lvl="0">
              <a:buClr>
                <a:srgbClr val="765A00"/>
              </a:buClr>
            </a:pPr>
            <a:endParaRPr lang="en-GB" sz="3200" b="1" dirty="0">
              <a:ln>
                <a:solidFill>
                  <a:srgbClr val="002060"/>
                </a:solidFill>
              </a:ln>
              <a:solidFill>
                <a:srgbClr val="765A00"/>
              </a:solidFill>
              <a:effectLst>
                <a:glow rad="127000">
                  <a:srgbClr val="FFFF00"/>
                </a:glow>
                <a:outerShdw blurRad="38100" dist="38100" dir="2700000" algn="tl">
                  <a:srgbClr val="000000">
                    <a:alpha val="43137"/>
                  </a:srgbClr>
                </a:outerShdw>
              </a:effectLst>
            </a:endParaRPr>
          </a:p>
        </p:txBody>
      </p:sp>
      <p:sp>
        <p:nvSpPr>
          <p:cNvPr id="9" name="TextBox 8"/>
          <p:cNvSpPr txBox="1"/>
          <p:nvPr/>
        </p:nvSpPr>
        <p:spPr>
          <a:xfrm>
            <a:off x="1223628" y="548680"/>
            <a:ext cx="6696744" cy="646331"/>
          </a:xfrm>
          <a:prstGeom prst="rect">
            <a:avLst/>
          </a:prstGeom>
          <a:noFill/>
        </p:spPr>
        <p:txBody>
          <a:bodyPr wrap="square" rtlCol="0">
            <a:spAutoFit/>
          </a:bodyPr>
          <a:lstStyle/>
          <a:p>
            <a:pPr algn="ctr"/>
            <a:r>
              <a:rPr lang="en-GB" sz="3600" b="1" dirty="0" smtClean="0">
                <a:ln>
                  <a:solidFill>
                    <a:srgbClr val="002060"/>
                  </a:solidFill>
                </a:ln>
                <a:solidFill>
                  <a:srgbClr val="FFC000"/>
                </a:solidFill>
                <a:effectLst>
                  <a:outerShdw blurRad="38100" dist="38100" dir="2700000" algn="tl">
                    <a:srgbClr val="000000">
                      <a:alpha val="43137"/>
                    </a:srgbClr>
                  </a:outerShdw>
                </a:effectLst>
              </a:rPr>
              <a:t>Rekindle the flame</a:t>
            </a:r>
            <a:endParaRPr lang="en-GB" sz="3600" b="1" dirty="0">
              <a:ln>
                <a:solidFill>
                  <a:srgbClr val="002060"/>
                </a:solidFill>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7241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1640" y="3068960"/>
            <a:ext cx="7200800" cy="584775"/>
          </a:xfrm>
          <a:prstGeom prst="rect">
            <a:avLst/>
          </a:prstGeom>
          <a:noFill/>
        </p:spPr>
        <p:txBody>
          <a:bodyPr wrap="square" rtlCol="0">
            <a:spAutoFit/>
          </a:bodyPr>
          <a:lstStyle/>
          <a:p>
            <a:pPr marL="355600" lvl="1" indent="-355600">
              <a:buFont typeface="Arial" panose="020B0604020202020204" pitchFamily="34" charset="0"/>
              <a:buChar char="•"/>
            </a:pPr>
            <a:r>
              <a:rPr lang="en-GB" sz="3200" b="1" dirty="0" smtClean="0">
                <a:ln>
                  <a:solidFill>
                    <a:schemeClr val="bg2"/>
                  </a:solidFill>
                </a:ln>
                <a:solidFill>
                  <a:schemeClr val="accent2">
                    <a:lumMod val="50000"/>
                  </a:schemeClr>
                </a:solidFill>
                <a:effectLst>
                  <a:glow rad="127000">
                    <a:schemeClr val="tx1"/>
                  </a:glow>
                  <a:outerShdw blurRad="38100" dist="38100" dir="2700000" algn="tl">
                    <a:srgbClr val="000000">
                      <a:alpha val="43137"/>
                    </a:srgbClr>
                  </a:outerShdw>
                </a:effectLst>
              </a:rPr>
              <a:t>Commendations</a:t>
            </a:r>
            <a:endParaRPr lang="en-GB" sz="3200" b="1" dirty="0">
              <a:ln>
                <a:solidFill>
                  <a:schemeClr val="bg2"/>
                </a:solidFill>
              </a:ln>
              <a:solidFill>
                <a:schemeClr val="accent2">
                  <a:lumMod val="50000"/>
                </a:schemeClr>
              </a:solidFill>
              <a:effectLst>
                <a:glow rad="127000">
                  <a:schemeClr val="tx1"/>
                </a:glow>
                <a:outerShdw blurRad="38100" dist="38100" dir="2700000" algn="tl">
                  <a:srgbClr val="000000">
                    <a:alpha val="43137"/>
                  </a:srgbClr>
                </a:outerShdw>
              </a:effectLst>
            </a:endParaRPr>
          </a:p>
        </p:txBody>
      </p:sp>
      <p:sp>
        <p:nvSpPr>
          <p:cNvPr id="5" name="TextBox 4"/>
          <p:cNvSpPr txBox="1"/>
          <p:nvPr/>
        </p:nvSpPr>
        <p:spPr>
          <a:xfrm>
            <a:off x="971600" y="1340768"/>
            <a:ext cx="7200800" cy="1938992"/>
          </a:xfrm>
          <a:prstGeom prst="rect">
            <a:avLst/>
          </a:prstGeom>
          <a:noFill/>
        </p:spPr>
        <p:txBody>
          <a:bodyPr wrap="square" rtlCol="0">
            <a:spAutoFit/>
          </a:bodyPr>
          <a:lstStyle/>
          <a:p>
            <a:pPr marL="342900" lvl="0" indent="-342900">
              <a:buClr>
                <a:srgbClr val="765A00"/>
              </a:buClr>
              <a:buFont typeface="+mj-lt"/>
              <a:buAutoNum type="arabicPeriod"/>
            </a:pPr>
            <a:r>
              <a:rPr lang="en-GB" sz="2800" b="1" dirty="0">
                <a:ln>
                  <a:solidFill>
                    <a:srgbClr val="002060"/>
                  </a:solidFill>
                </a:ln>
                <a:solidFill>
                  <a:srgbClr val="765A00"/>
                </a:solidFill>
                <a:effectLst>
                  <a:glow rad="127000">
                    <a:srgbClr val="FFFF00"/>
                  </a:glow>
                  <a:outerShdw blurRad="38100" dist="38100" dir="2700000" algn="tl">
                    <a:srgbClr val="000000">
                      <a:alpha val="43137"/>
                    </a:srgbClr>
                  </a:outerShdw>
                </a:effectLst>
              </a:rPr>
              <a:t>The message to the Ephesian </a:t>
            </a: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church</a:t>
            </a:r>
          </a:p>
          <a:p>
            <a:pPr marL="342900" lvl="0" indent="-342900">
              <a:buClr>
                <a:srgbClr val="765A00"/>
              </a:buClr>
              <a:buFont typeface="+mj-lt"/>
              <a:buAutoNum type="arabicPeriod"/>
            </a:pP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The identity of the one who speaks:</a:t>
            </a:r>
          </a:p>
          <a:p>
            <a:pPr marL="342900" lvl="0" indent="-342900">
              <a:buClr>
                <a:srgbClr val="765A00"/>
              </a:buClr>
              <a:buFont typeface="+mj-lt"/>
              <a:buAutoNum type="arabicPeriod"/>
            </a:pPr>
            <a:r>
              <a:rPr lang="en-GB" sz="32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The prophetic message – </a:t>
            </a:r>
            <a:r>
              <a:rPr lang="en-GB" sz="3200" b="1" i="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“I know”</a:t>
            </a:r>
            <a:endParaRPr lang="en-GB" sz="32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endParaRPr>
          </a:p>
          <a:p>
            <a:pPr lvl="0">
              <a:buClr>
                <a:srgbClr val="765A00"/>
              </a:buClr>
            </a:pPr>
            <a:endParaRPr lang="en-GB" sz="3200" b="1" dirty="0">
              <a:ln>
                <a:solidFill>
                  <a:srgbClr val="002060"/>
                </a:solidFill>
              </a:ln>
              <a:solidFill>
                <a:srgbClr val="765A00"/>
              </a:solidFill>
              <a:effectLst>
                <a:glow rad="127000">
                  <a:srgbClr val="FFFF00"/>
                </a:glow>
                <a:outerShdw blurRad="38100" dist="38100" dir="2700000" algn="tl">
                  <a:srgbClr val="000000">
                    <a:alpha val="43137"/>
                  </a:srgbClr>
                </a:outerShdw>
              </a:effectLst>
            </a:endParaRPr>
          </a:p>
        </p:txBody>
      </p:sp>
      <p:sp>
        <p:nvSpPr>
          <p:cNvPr id="9" name="TextBox 8"/>
          <p:cNvSpPr txBox="1"/>
          <p:nvPr/>
        </p:nvSpPr>
        <p:spPr>
          <a:xfrm>
            <a:off x="1223628" y="548680"/>
            <a:ext cx="6696744" cy="646331"/>
          </a:xfrm>
          <a:prstGeom prst="rect">
            <a:avLst/>
          </a:prstGeom>
          <a:noFill/>
        </p:spPr>
        <p:txBody>
          <a:bodyPr wrap="square" rtlCol="0">
            <a:spAutoFit/>
          </a:bodyPr>
          <a:lstStyle/>
          <a:p>
            <a:pPr algn="ctr"/>
            <a:r>
              <a:rPr lang="en-GB" sz="3600" b="1" dirty="0" smtClean="0">
                <a:ln>
                  <a:solidFill>
                    <a:srgbClr val="002060"/>
                  </a:solidFill>
                </a:ln>
                <a:solidFill>
                  <a:srgbClr val="FFC000"/>
                </a:solidFill>
                <a:effectLst>
                  <a:outerShdw blurRad="38100" dist="38100" dir="2700000" algn="tl">
                    <a:srgbClr val="000000">
                      <a:alpha val="43137"/>
                    </a:srgbClr>
                  </a:outerShdw>
                </a:effectLst>
              </a:rPr>
              <a:t>Rekindle the flame</a:t>
            </a:r>
            <a:endParaRPr lang="en-GB" sz="3600" b="1" dirty="0">
              <a:ln>
                <a:solidFill>
                  <a:srgbClr val="002060"/>
                </a:solidFill>
              </a:ln>
              <a:solidFill>
                <a:srgbClr val="FFC000"/>
              </a:solidFill>
              <a:effectLst>
                <a:outerShdw blurRad="38100" dist="38100" dir="2700000" algn="tl">
                  <a:srgbClr val="000000">
                    <a:alpha val="43137"/>
                  </a:srgbClr>
                </a:outerShdw>
              </a:effectLst>
            </a:endParaRPr>
          </a:p>
        </p:txBody>
      </p:sp>
      <p:sp>
        <p:nvSpPr>
          <p:cNvPr id="2" name="TextBox 1"/>
          <p:cNvSpPr txBox="1"/>
          <p:nvPr/>
        </p:nvSpPr>
        <p:spPr>
          <a:xfrm>
            <a:off x="1691680" y="3653735"/>
            <a:ext cx="7200800" cy="523220"/>
          </a:xfrm>
          <a:prstGeom prst="rect">
            <a:avLst/>
          </a:prstGeom>
          <a:noFill/>
        </p:spPr>
        <p:txBody>
          <a:bodyPr wrap="square" rtlCol="0">
            <a:spAutoFit/>
          </a:bodyPr>
          <a:lstStyle/>
          <a:p>
            <a:pPr marL="457200" indent="-457200">
              <a:buFont typeface="Wingdings" panose="05000000000000000000" pitchFamily="2" charset="2"/>
              <a:buChar char="Ø"/>
            </a:pPr>
            <a:r>
              <a:rPr lang="en-GB" sz="2800" b="1" dirty="0" smtClean="0">
                <a:ln>
                  <a:solidFill>
                    <a:schemeClr val="bg2"/>
                  </a:solidFill>
                </a:ln>
                <a:solidFill>
                  <a:srgbClr val="C00000"/>
                </a:solidFill>
                <a:effectLst>
                  <a:glow rad="127000">
                    <a:schemeClr val="tx1"/>
                  </a:glow>
                  <a:outerShdw blurRad="38100" dist="38100" dir="2700000" algn="tl">
                    <a:srgbClr val="000000">
                      <a:alpha val="43137"/>
                    </a:srgbClr>
                  </a:outerShdw>
                </a:effectLst>
              </a:rPr>
              <a:t>I know your good deeds</a:t>
            </a:r>
            <a:endParaRPr lang="en-GB" sz="2800" b="1" dirty="0">
              <a:ln>
                <a:solidFill>
                  <a:schemeClr val="bg2"/>
                </a:solidFill>
              </a:ln>
              <a:solidFill>
                <a:srgbClr val="C00000"/>
              </a:solidFill>
              <a:effectLst>
                <a:glow rad="127000">
                  <a:schemeClr val="tx1"/>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6758892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1640" y="3068960"/>
            <a:ext cx="7200800" cy="584775"/>
          </a:xfrm>
          <a:prstGeom prst="rect">
            <a:avLst/>
          </a:prstGeom>
          <a:noFill/>
        </p:spPr>
        <p:txBody>
          <a:bodyPr wrap="square" rtlCol="0">
            <a:spAutoFit/>
          </a:bodyPr>
          <a:lstStyle/>
          <a:p>
            <a:pPr marL="355600" lvl="1" indent="-355600">
              <a:buFont typeface="Arial" panose="020B0604020202020204" pitchFamily="34" charset="0"/>
              <a:buChar char="•"/>
            </a:pPr>
            <a:r>
              <a:rPr lang="en-GB" sz="3200" b="1" dirty="0" smtClean="0">
                <a:ln>
                  <a:solidFill>
                    <a:schemeClr val="bg2"/>
                  </a:solidFill>
                </a:ln>
                <a:solidFill>
                  <a:schemeClr val="accent2">
                    <a:lumMod val="50000"/>
                  </a:schemeClr>
                </a:solidFill>
                <a:effectLst>
                  <a:glow rad="127000">
                    <a:schemeClr val="tx1"/>
                  </a:glow>
                  <a:outerShdw blurRad="38100" dist="38100" dir="2700000" algn="tl">
                    <a:srgbClr val="000000">
                      <a:alpha val="43137"/>
                    </a:srgbClr>
                  </a:outerShdw>
                </a:effectLst>
              </a:rPr>
              <a:t>Commendations</a:t>
            </a:r>
            <a:endParaRPr lang="en-GB" sz="3200" b="1" dirty="0">
              <a:ln>
                <a:solidFill>
                  <a:schemeClr val="bg2"/>
                </a:solidFill>
              </a:ln>
              <a:solidFill>
                <a:schemeClr val="accent2">
                  <a:lumMod val="50000"/>
                </a:schemeClr>
              </a:solidFill>
              <a:effectLst>
                <a:glow rad="127000">
                  <a:schemeClr val="tx1"/>
                </a:glow>
                <a:outerShdw blurRad="38100" dist="38100" dir="2700000" algn="tl">
                  <a:srgbClr val="000000">
                    <a:alpha val="43137"/>
                  </a:srgbClr>
                </a:outerShdw>
              </a:effectLst>
            </a:endParaRPr>
          </a:p>
        </p:txBody>
      </p:sp>
      <p:sp>
        <p:nvSpPr>
          <p:cNvPr id="5" name="TextBox 4"/>
          <p:cNvSpPr txBox="1"/>
          <p:nvPr/>
        </p:nvSpPr>
        <p:spPr>
          <a:xfrm>
            <a:off x="971600" y="1340768"/>
            <a:ext cx="7200800" cy="1938992"/>
          </a:xfrm>
          <a:prstGeom prst="rect">
            <a:avLst/>
          </a:prstGeom>
          <a:noFill/>
        </p:spPr>
        <p:txBody>
          <a:bodyPr wrap="square" rtlCol="0">
            <a:spAutoFit/>
          </a:bodyPr>
          <a:lstStyle/>
          <a:p>
            <a:pPr marL="342900" lvl="0" indent="-342900">
              <a:buClr>
                <a:srgbClr val="765A00"/>
              </a:buClr>
              <a:buFont typeface="+mj-lt"/>
              <a:buAutoNum type="arabicPeriod"/>
            </a:pPr>
            <a:r>
              <a:rPr lang="en-GB" sz="2800" b="1" dirty="0">
                <a:ln>
                  <a:solidFill>
                    <a:srgbClr val="002060"/>
                  </a:solidFill>
                </a:ln>
                <a:solidFill>
                  <a:srgbClr val="765A00"/>
                </a:solidFill>
                <a:effectLst>
                  <a:glow rad="127000">
                    <a:srgbClr val="FFFF00"/>
                  </a:glow>
                  <a:outerShdw blurRad="38100" dist="38100" dir="2700000" algn="tl">
                    <a:srgbClr val="000000">
                      <a:alpha val="43137"/>
                    </a:srgbClr>
                  </a:outerShdw>
                </a:effectLst>
              </a:rPr>
              <a:t>The message to the Ephesian </a:t>
            </a: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church</a:t>
            </a:r>
          </a:p>
          <a:p>
            <a:pPr marL="342900" lvl="0" indent="-342900">
              <a:buClr>
                <a:srgbClr val="765A00"/>
              </a:buClr>
              <a:buFont typeface="+mj-lt"/>
              <a:buAutoNum type="arabicPeriod"/>
            </a:pP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The identity of the one who speaks:</a:t>
            </a:r>
          </a:p>
          <a:p>
            <a:pPr marL="342900" lvl="0" indent="-342900">
              <a:buClr>
                <a:srgbClr val="765A00"/>
              </a:buClr>
              <a:buFont typeface="+mj-lt"/>
              <a:buAutoNum type="arabicPeriod"/>
            </a:pPr>
            <a:r>
              <a:rPr lang="en-GB" sz="32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The prophetic message – </a:t>
            </a:r>
            <a:r>
              <a:rPr lang="en-GB" sz="3200" b="1" i="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“I know”</a:t>
            </a:r>
            <a:endParaRPr lang="en-GB" sz="32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endParaRPr>
          </a:p>
          <a:p>
            <a:pPr lvl="0">
              <a:buClr>
                <a:srgbClr val="765A00"/>
              </a:buClr>
            </a:pPr>
            <a:endParaRPr lang="en-GB" sz="3200" b="1" dirty="0">
              <a:ln>
                <a:solidFill>
                  <a:srgbClr val="002060"/>
                </a:solidFill>
              </a:ln>
              <a:solidFill>
                <a:srgbClr val="765A00"/>
              </a:solidFill>
              <a:effectLst>
                <a:glow rad="127000">
                  <a:srgbClr val="FFFF00"/>
                </a:glow>
                <a:outerShdw blurRad="38100" dist="38100" dir="2700000" algn="tl">
                  <a:srgbClr val="000000">
                    <a:alpha val="43137"/>
                  </a:srgbClr>
                </a:outerShdw>
              </a:effectLst>
            </a:endParaRPr>
          </a:p>
        </p:txBody>
      </p:sp>
      <p:sp>
        <p:nvSpPr>
          <p:cNvPr id="9" name="TextBox 8"/>
          <p:cNvSpPr txBox="1"/>
          <p:nvPr/>
        </p:nvSpPr>
        <p:spPr>
          <a:xfrm>
            <a:off x="1223628" y="548680"/>
            <a:ext cx="6696744" cy="646331"/>
          </a:xfrm>
          <a:prstGeom prst="rect">
            <a:avLst/>
          </a:prstGeom>
          <a:noFill/>
        </p:spPr>
        <p:txBody>
          <a:bodyPr wrap="square" rtlCol="0">
            <a:spAutoFit/>
          </a:bodyPr>
          <a:lstStyle/>
          <a:p>
            <a:pPr algn="ctr"/>
            <a:r>
              <a:rPr lang="en-GB" sz="3600" b="1" dirty="0" smtClean="0">
                <a:ln>
                  <a:solidFill>
                    <a:srgbClr val="002060"/>
                  </a:solidFill>
                </a:ln>
                <a:solidFill>
                  <a:srgbClr val="FFC000"/>
                </a:solidFill>
                <a:effectLst>
                  <a:outerShdw blurRad="38100" dist="38100" dir="2700000" algn="tl">
                    <a:srgbClr val="000000">
                      <a:alpha val="43137"/>
                    </a:srgbClr>
                  </a:outerShdw>
                </a:effectLst>
              </a:rPr>
              <a:t>Rekindle the flame</a:t>
            </a:r>
            <a:endParaRPr lang="en-GB" sz="3600" b="1" dirty="0">
              <a:ln>
                <a:solidFill>
                  <a:srgbClr val="002060"/>
                </a:solidFill>
              </a:ln>
              <a:solidFill>
                <a:srgbClr val="FFC000"/>
              </a:solidFill>
              <a:effectLst>
                <a:outerShdw blurRad="38100" dist="38100" dir="2700000" algn="tl">
                  <a:srgbClr val="000000">
                    <a:alpha val="43137"/>
                  </a:srgbClr>
                </a:outerShdw>
              </a:effectLst>
            </a:endParaRPr>
          </a:p>
        </p:txBody>
      </p:sp>
      <p:sp>
        <p:nvSpPr>
          <p:cNvPr id="2" name="TextBox 1"/>
          <p:cNvSpPr txBox="1"/>
          <p:nvPr/>
        </p:nvSpPr>
        <p:spPr>
          <a:xfrm>
            <a:off x="1691680" y="3653735"/>
            <a:ext cx="7200800" cy="1323439"/>
          </a:xfrm>
          <a:prstGeom prst="rect">
            <a:avLst/>
          </a:prstGeom>
          <a:noFill/>
        </p:spPr>
        <p:txBody>
          <a:bodyPr wrap="square" rtlCol="0">
            <a:spAutoFit/>
          </a:bodyPr>
          <a:lstStyle/>
          <a:p>
            <a:pPr marL="457200" indent="-457200">
              <a:buFont typeface="Wingdings" panose="05000000000000000000" pitchFamily="2" charset="2"/>
              <a:buChar char="Ø"/>
            </a:pPr>
            <a:r>
              <a:rPr lang="en-GB" sz="2400" b="1" dirty="0" smtClean="0">
                <a:ln>
                  <a:solidFill>
                    <a:schemeClr val="bg2"/>
                  </a:solidFill>
                </a:ln>
                <a:solidFill>
                  <a:srgbClr val="C00000"/>
                </a:solidFill>
                <a:effectLst>
                  <a:glow rad="127000">
                    <a:schemeClr val="tx1"/>
                  </a:glow>
                  <a:outerShdw blurRad="38100" dist="38100" dir="2700000" algn="tl">
                    <a:srgbClr val="000000">
                      <a:alpha val="43137"/>
                    </a:srgbClr>
                  </a:outerShdw>
                </a:effectLst>
              </a:rPr>
              <a:t>I know your good deeds</a:t>
            </a:r>
          </a:p>
          <a:p>
            <a:pPr marL="457200" indent="-457200">
              <a:buFont typeface="Wingdings" panose="05000000000000000000" pitchFamily="2" charset="2"/>
              <a:buChar char="Ø"/>
            </a:pPr>
            <a:r>
              <a:rPr lang="en-GB" sz="2800" b="1" dirty="0">
                <a:ln>
                  <a:solidFill>
                    <a:schemeClr val="bg2"/>
                  </a:solidFill>
                </a:ln>
                <a:solidFill>
                  <a:srgbClr val="C00000"/>
                </a:solidFill>
                <a:effectLst>
                  <a:glow rad="127000">
                    <a:schemeClr val="tx1"/>
                  </a:glow>
                  <a:outerShdw blurRad="38100" dist="38100" dir="2700000" algn="tl">
                    <a:srgbClr val="000000">
                      <a:alpha val="43137"/>
                    </a:srgbClr>
                  </a:outerShdw>
                </a:effectLst>
              </a:rPr>
              <a:t>I know your hard work</a:t>
            </a:r>
          </a:p>
          <a:p>
            <a:pPr marL="457200" indent="-457200">
              <a:buFont typeface="Wingdings" panose="05000000000000000000" pitchFamily="2" charset="2"/>
              <a:buChar char="Ø"/>
            </a:pPr>
            <a:endParaRPr lang="en-GB" sz="2800" b="1" dirty="0">
              <a:ln>
                <a:solidFill>
                  <a:schemeClr val="bg2"/>
                </a:solidFill>
              </a:ln>
              <a:solidFill>
                <a:srgbClr val="C00000"/>
              </a:solidFill>
              <a:effectLst>
                <a:glow rad="127000">
                  <a:schemeClr val="tx1"/>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1685628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1640" y="3068960"/>
            <a:ext cx="7200800" cy="584775"/>
          </a:xfrm>
          <a:prstGeom prst="rect">
            <a:avLst/>
          </a:prstGeom>
          <a:noFill/>
        </p:spPr>
        <p:txBody>
          <a:bodyPr wrap="square" rtlCol="0">
            <a:spAutoFit/>
          </a:bodyPr>
          <a:lstStyle/>
          <a:p>
            <a:pPr marL="355600" lvl="1" indent="-355600">
              <a:buFont typeface="Arial" panose="020B0604020202020204" pitchFamily="34" charset="0"/>
              <a:buChar char="•"/>
            </a:pPr>
            <a:r>
              <a:rPr lang="en-GB" sz="3200" b="1" dirty="0" smtClean="0">
                <a:ln>
                  <a:solidFill>
                    <a:schemeClr val="bg2"/>
                  </a:solidFill>
                </a:ln>
                <a:solidFill>
                  <a:schemeClr val="accent2">
                    <a:lumMod val="50000"/>
                  </a:schemeClr>
                </a:solidFill>
                <a:effectLst>
                  <a:glow rad="127000">
                    <a:schemeClr val="tx1"/>
                  </a:glow>
                  <a:outerShdw blurRad="38100" dist="38100" dir="2700000" algn="tl">
                    <a:srgbClr val="000000">
                      <a:alpha val="43137"/>
                    </a:srgbClr>
                  </a:outerShdw>
                </a:effectLst>
              </a:rPr>
              <a:t>Commendations</a:t>
            </a:r>
            <a:endParaRPr lang="en-GB" sz="3200" b="1" dirty="0">
              <a:ln>
                <a:solidFill>
                  <a:schemeClr val="bg2"/>
                </a:solidFill>
              </a:ln>
              <a:solidFill>
                <a:schemeClr val="accent2">
                  <a:lumMod val="50000"/>
                </a:schemeClr>
              </a:solidFill>
              <a:effectLst>
                <a:glow rad="127000">
                  <a:schemeClr val="tx1"/>
                </a:glow>
                <a:outerShdw blurRad="38100" dist="38100" dir="2700000" algn="tl">
                  <a:srgbClr val="000000">
                    <a:alpha val="43137"/>
                  </a:srgbClr>
                </a:outerShdw>
              </a:effectLst>
            </a:endParaRPr>
          </a:p>
        </p:txBody>
      </p:sp>
      <p:sp>
        <p:nvSpPr>
          <p:cNvPr id="5" name="TextBox 4"/>
          <p:cNvSpPr txBox="1"/>
          <p:nvPr/>
        </p:nvSpPr>
        <p:spPr>
          <a:xfrm>
            <a:off x="971600" y="1340768"/>
            <a:ext cx="7200800" cy="1938992"/>
          </a:xfrm>
          <a:prstGeom prst="rect">
            <a:avLst/>
          </a:prstGeom>
          <a:noFill/>
        </p:spPr>
        <p:txBody>
          <a:bodyPr wrap="square" rtlCol="0">
            <a:spAutoFit/>
          </a:bodyPr>
          <a:lstStyle/>
          <a:p>
            <a:pPr marL="342900" lvl="0" indent="-342900">
              <a:buClr>
                <a:srgbClr val="765A00"/>
              </a:buClr>
              <a:buFont typeface="+mj-lt"/>
              <a:buAutoNum type="arabicPeriod"/>
            </a:pPr>
            <a:r>
              <a:rPr lang="en-GB" sz="2800" b="1" dirty="0">
                <a:ln>
                  <a:solidFill>
                    <a:srgbClr val="002060"/>
                  </a:solidFill>
                </a:ln>
                <a:solidFill>
                  <a:srgbClr val="765A00"/>
                </a:solidFill>
                <a:effectLst>
                  <a:glow rad="127000">
                    <a:srgbClr val="FFFF00"/>
                  </a:glow>
                  <a:outerShdw blurRad="38100" dist="38100" dir="2700000" algn="tl">
                    <a:srgbClr val="000000">
                      <a:alpha val="43137"/>
                    </a:srgbClr>
                  </a:outerShdw>
                </a:effectLst>
              </a:rPr>
              <a:t>The message to the Ephesian </a:t>
            </a: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church</a:t>
            </a:r>
          </a:p>
          <a:p>
            <a:pPr marL="342900" lvl="0" indent="-342900">
              <a:buClr>
                <a:srgbClr val="765A00"/>
              </a:buClr>
              <a:buFont typeface="+mj-lt"/>
              <a:buAutoNum type="arabicPeriod"/>
            </a:pP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The identity of the one who speaks:</a:t>
            </a:r>
          </a:p>
          <a:p>
            <a:pPr marL="342900" lvl="0" indent="-342900">
              <a:buClr>
                <a:srgbClr val="765A00"/>
              </a:buClr>
              <a:buFont typeface="+mj-lt"/>
              <a:buAutoNum type="arabicPeriod"/>
            </a:pPr>
            <a:r>
              <a:rPr lang="en-GB" sz="32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The prophetic message – </a:t>
            </a:r>
            <a:r>
              <a:rPr lang="en-GB" sz="3200" b="1" i="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“I know”</a:t>
            </a:r>
            <a:endParaRPr lang="en-GB" sz="32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endParaRPr>
          </a:p>
          <a:p>
            <a:pPr lvl="0">
              <a:buClr>
                <a:srgbClr val="765A00"/>
              </a:buClr>
            </a:pPr>
            <a:endParaRPr lang="en-GB" sz="3200" b="1" dirty="0">
              <a:ln>
                <a:solidFill>
                  <a:srgbClr val="002060"/>
                </a:solidFill>
              </a:ln>
              <a:solidFill>
                <a:srgbClr val="765A00"/>
              </a:solidFill>
              <a:effectLst>
                <a:glow rad="127000">
                  <a:srgbClr val="FFFF00"/>
                </a:glow>
                <a:outerShdw blurRad="38100" dist="38100" dir="2700000" algn="tl">
                  <a:srgbClr val="000000">
                    <a:alpha val="43137"/>
                  </a:srgbClr>
                </a:outerShdw>
              </a:effectLst>
            </a:endParaRPr>
          </a:p>
        </p:txBody>
      </p:sp>
      <p:sp>
        <p:nvSpPr>
          <p:cNvPr id="9" name="TextBox 8"/>
          <p:cNvSpPr txBox="1"/>
          <p:nvPr/>
        </p:nvSpPr>
        <p:spPr>
          <a:xfrm>
            <a:off x="1223628" y="548680"/>
            <a:ext cx="6696744" cy="646331"/>
          </a:xfrm>
          <a:prstGeom prst="rect">
            <a:avLst/>
          </a:prstGeom>
          <a:noFill/>
        </p:spPr>
        <p:txBody>
          <a:bodyPr wrap="square" rtlCol="0">
            <a:spAutoFit/>
          </a:bodyPr>
          <a:lstStyle/>
          <a:p>
            <a:pPr algn="ctr"/>
            <a:r>
              <a:rPr lang="en-GB" sz="3600" b="1" dirty="0" smtClean="0">
                <a:ln>
                  <a:solidFill>
                    <a:srgbClr val="002060"/>
                  </a:solidFill>
                </a:ln>
                <a:solidFill>
                  <a:srgbClr val="FFC000"/>
                </a:solidFill>
                <a:effectLst>
                  <a:outerShdw blurRad="38100" dist="38100" dir="2700000" algn="tl">
                    <a:srgbClr val="000000">
                      <a:alpha val="43137"/>
                    </a:srgbClr>
                  </a:outerShdw>
                </a:effectLst>
              </a:rPr>
              <a:t>Rekindle the flame</a:t>
            </a:r>
            <a:endParaRPr lang="en-GB" sz="3600" b="1" dirty="0">
              <a:ln>
                <a:solidFill>
                  <a:srgbClr val="002060"/>
                </a:solidFill>
              </a:ln>
              <a:solidFill>
                <a:srgbClr val="FFC000"/>
              </a:solidFill>
              <a:effectLst>
                <a:outerShdw blurRad="38100" dist="38100" dir="2700000" algn="tl">
                  <a:srgbClr val="000000">
                    <a:alpha val="43137"/>
                  </a:srgbClr>
                </a:outerShdw>
              </a:effectLst>
            </a:endParaRPr>
          </a:p>
        </p:txBody>
      </p:sp>
      <p:sp>
        <p:nvSpPr>
          <p:cNvPr id="2" name="TextBox 1"/>
          <p:cNvSpPr txBox="1"/>
          <p:nvPr/>
        </p:nvSpPr>
        <p:spPr>
          <a:xfrm>
            <a:off x="1691680" y="3653735"/>
            <a:ext cx="7200800" cy="2616101"/>
          </a:xfrm>
          <a:prstGeom prst="rect">
            <a:avLst/>
          </a:prstGeom>
          <a:noFill/>
        </p:spPr>
        <p:txBody>
          <a:bodyPr wrap="square" rtlCol="0">
            <a:spAutoFit/>
          </a:bodyPr>
          <a:lstStyle/>
          <a:p>
            <a:pPr marL="457200" indent="-457200">
              <a:buFont typeface="Wingdings" panose="05000000000000000000" pitchFamily="2" charset="2"/>
              <a:buChar char="Ø"/>
            </a:pPr>
            <a:r>
              <a:rPr lang="en-GB" sz="2400" b="1" dirty="0" smtClean="0">
                <a:ln>
                  <a:solidFill>
                    <a:schemeClr val="bg2"/>
                  </a:solidFill>
                </a:ln>
                <a:solidFill>
                  <a:srgbClr val="C00000"/>
                </a:solidFill>
                <a:effectLst>
                  <a:glow rad="127000">
                    <a:schemeClr val="tx1"/>
                  </a:glow>
                  <a:outerShdw blurRad="38100" dist="38100" dir="2700000" algn="tl">
                    <a:srgbClr val="000000">
                      <a:alpha val="43137"/>
                    </a:srgbClr>
                  </a:outerShdw>
                </a:effectLst>
              </a:rPr>
              <a:t>I know your good deeds</a:t>
            </a:r>
          </a:p>
          <a:p>
            <a:pPr marL="457200" indent="-457200">
              <a:buFont typeface="Wingdings" panose="05000000000000000000" pitchFamily="2" charset="2"/>
              <a:buChar char="Ø"/>
            </a:pPr>
            <a:r>
              <a:rPr lang="en-GB" sz="2400" b="1" dirty="0">
                <a:ln>
                  <a:solidFill>
                    <a:schemeClr val="bg2"/>
                  </a:solidFill>
                </a:ln>
                <a:solidFill>
                  <a:srgbClr val="C00000"/>
                </a:solidFill>
                <a:effectLst>
                  <a:glow rad="127000">
                    <a:schemeClr val="tx1"/>
                  </a:glow>
                  <a:outerShdw blurRad="38100" dist="38100" dir="2700000" algn="tl">
                    <a:srgbClr val="000000">
                      <a:alpha val="43137"/>
                    </a:srgbClr>
                  </a:outerShdw>
                </a:effectLst>
              </a:rPr>
              <a:t>I know your hard </a:t>
            </a:r>
            <a:r>
              <a:rPr lang="en-GB" sz="2400" b="1" dirty="0" smtClean="0">
                <a:ln>
                  <a:solidFill>
                    <a:schemeClr val="bg2"/>
                  </a:solidFill>
                </a:ln>
                <a:solidFill>
                  <a:srgbClr val="C00000"/>
                </a:solidFill>
                <a:effectLst>
                  <a:glow rad="127000">
                    <a:schemeClr val="tx1"/>
                  </a:glow>
                  <a:outerShdw blurRad="38100" dist="38100" dir="2700000" algn="tl">
                    <a:srgbClr val="000000">
                      <a:alpha val="43137"/>
                    </a:srgbClr>
                  </a:outerShdw>
                </a:effectLst>
              </a:rPr>
              <a:t>work</a:t>
            </a:r>
          </a:p>
          <a:p>
            <a:pPr marL="457200" indent="-457200">
              <a:buFont typeface="Wingdings" panose="05000000000000000000" pitchFamily="2" charset="2"/>
              <a:buChar char="Ø"/>
            </a:pPr>
            <a:r>
              <a:rPr lang="en-GB" sz="2800" b="1" dirty="0">
                <a:ln>
                  <a:solidFill>
                    <a:schemeClr val="bg2"/>
                  </a:solidFill>
                </a:ln>
                <a:solidFill>
                  <a:srgbClr val="C00000"/>
                </a:solidFill>
                <a:effectLst>
                  <a:glow rad="127000">
                    <a:schemeClr val="tx1"/>
                  </a:glow>
                  <a:outerShdw blurRad="38100" dist="38100" dir="2700000" algn="tl">
                    <a:srgbClr val="000000">
                      <a:alpha val="43137"/>
                    </a:srgbClr>
                  </a:outerShdw>
                </a:effectLst>
              </a:rPr>
              <a:t>I know your perseverance</a:t>
            </a:r>
          </a:p>
          <a:p>
            <a:endParaRPr lang="en-GB" sz="2800" b="1" dirty="0" smtClean="0">
              <a:ln>
                <a:solidFill>
                  <a:schemeClr val="bg2"/>
                </a:solidFill>
              </a:ln>
              <a:solidFill>
                <a:srgbClr val="C00000"/>
              </a:solidFill>
              <a:effectLst>
                <a:glow rad="127000">
                  <a:schemeClr val="tx1"/>
                </a:glow>
                <a:outerShdw blurRad="38100" dist="38100" dir="2700000" algn="tl">
                  <a:srgbClr val="000000">
                    <a:alpha val="43137"/>
                  </a:srgbClr>
                </a:outerShdw>
              </a:effectLst>
            </a:endParaRPr>
          </a:p>
          <a:p>
            <a:pPr marL="457200" indent="-457200">
              <a:buFont typeface="Wingdings" panose="05000000000000000000" pitchFamily="2" charset="2"/>
              <a:buChar char="Ø"/>
            </a:pPr>
            <a:endParaRPr lang="en-GB" sz="2800" b="1" dirty="0">
              <a:ln>
                <a:solidFill>
                  <a:schemeClr val="bg2"/>
                </a:solidFill>
              </a:ln>
              <a:solidFill>
                <a:srgbClr val="C00000"/>
              </a:solidFill>
              <a:effectLst>
                <a:glow rad="127000">
                  <a:schemeClr val="tx1"/>
                </a:glow>
                <a:outerShdw blurRad="38100" dist="38100" dir="2700000" algn="tl">
                  <a:srgbClr val="000000">
                    <a:alpha val="43137"/>
                  </a:srgbClr>
                </a:outerShdw>
              </a:effectLst>
            </a:endParaRPr>
          </a:p>
          <a:p>
            <a:pPr marL="457200" indent="-457200">
              <a:buFont typeface="Wingdings" panose="05000000000000000000" pitchFamily="2" charset="2"/>
              <a:buChar char="Ø"/>
            </a:pPr>
            <a:endParaRPr lang="en-GB" sz="2800" b="1" dirty="0">
              <a:ln>
                <a:solidFill>
                  <a:schemeClr val="bg2"/>
                </a:solidFill>
              </a:ln>
              <a:solidFill>
                <a:srgbClr val="C00000"/>
              </a:solidFill>
              <a:effectLst>
                <a:glow rad="127000">
                  <a:schemeClr val="tx1"/>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6635739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19"/>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brightnessContrast bright="86000" contrast="-27000"/>
                    </a14:imgEffect>
                  </a14:imgLayer>
                </a14:imgProps>
              </a:ext>
              <a:ext uri="{28A0092B-C50C-407E-A947-70E740481C1C}">
                <a14:useLocalDpi xmlns:a14="http://schemas.microsoft.com/office/drawing/2010/main" val="0"/>
              </a:ext>
            </a:extLst>
          </a:blip>
          <a:srcRect/>
          <a:stretch>
            <a:fillRect/>
          </a:stretch>
        </p:blipFill>
        <p:spPr>
          <a:xfrm>
            <a:off x="1908175" y="2349500"/>
            <a:ext cx="5208588" cy="3905250"/>
          </a:xfrm>
        </p:spPr>
      </p:pic>
      <p:sp>
        <p:nvSpPr>
          <p:cNvPr id="2050" name="Rectangle 2"/>
          <p:cNvSpPr>
            <a:spLocks noGrp="1" noRot="1" noChangeArrowheads="1"/>
          </p:cNvSpPr>
          <p:nvPr>
            <p:ph type="title"/>
          </p:nvPr>
        </p:nvSpPr>
        <p:spPr/>
        <p:txBody>
          <a:bodyPr/>
          <a:lstStyle/>
          <a:p>
            <a:pPr eaLnBrk="1" hangingPunct="1">
              <a:defRPr/>
            </a:pPr>
            <a:r>
              <a:rPr lang="en-GB" dirty="0" smtClean="0">
                <a:ln>
                  <a:solidFill>
                    <a:srgbClr val="002060"/>
                  </a:solidFill>
                </a:ln>
                <a:solidFill>
                  <a:schemeClr val="hlink"/>
                </a:solidFill>
              </a:rPr>
              <a:t>Rekindle the flame</a:t>
            </a:r>
            <a:r>
              <a:rPr lang="en-GB" dirty="0" smtClean="0">
                <a:solidFill>
                  <a:schemeClr val="hlink"/>
                </a:solidFill>
              </a:rPr>
              <a:t/>
            </a:r>
            <a:br>
              <a:rPr lang="en-GB" dirty="0" smtClean="0">
                <a:solidFill>
                  <a:schemeClr val="hlink"/>
                </a:solidFill>
              </a:rPr>
            </a:br>
            <a:r>
              <a:rPr lang="en-GB" sz="3200" dirty="0" smtClean="0">
                <a:solidFill>
                  <a:schemeClr val="hlink"/>
                </a:solidFill>
              </a:rPr>
              <a:t>Revelation 2:1-7</a:t>
            </a:r>
            <a:endParaRPr lang="en-GB" sz="3200" dirty="0">
              <a:solidFill>
                <a:schemeClr val="hlink"/>
              </a:solidFill>
            </a:endParaRPr>
          </a:p>
        </p:txBody>
      </p:sp>
      <p:sp>
        <p:nvSpPr>
          <p:cNvPr id="2051" name="Rectangle 3"/>
          <p:cNvSpPr>
            <a:spLocks noGrp="1" noRot="1" noChangeArrowheads="1"/>
          </p:cNvSpPr>
          <p:nvPr>
            <p:ph type="body" idx="4294967295"/>
          </p:nvPr>
        </p:nvSpPr>
        <p:spPr>
          <a:xfrm>
            <a:off x="251520" y="1484784"/>
            <a:ext cx="8640960" cy="4968552"/>
          </a:xfrm>
        </p:spPr>
        <p:txBody>
          <a:bodyPr/>
          <a:lstStyle/>
          <a:p>
            <a:pPr marL="0" indent="0">
              <a:buNone/>
            </a:pPr>
            <a:r>
              <a:rPr lang="en-GB" sz="2000" b="1" baseline="30000" dirty="0">
                <a:ln>
                  <a:solidFill>
                    <a:srgbClr val="002060"/>
                  </a:solidFill>
                </a:ln>
                <a:solidFill>
                  <a:srgbClr val="FFFF00"/>
                </a:solidFill>
                <a:effectLst>
                  <a:outerShdw blurRad="38100" dist="38100" dir="2700000" algn="tl">
                    <a:srgbClr val="000000">
                      <a:alpha val="43137"/>
                    </a:srgbClr>
                  </a:outerShdw>
                </a:effectLst>
              </a:rPr>
              <a:t> </a:t>
            </a:r>
            <a:r>
              <a:rPr lang="en-GB" sz="2800" b="1" dirty="0">
                <a:ln>
                  <a:solidFill>
                    <a:srgbClr val="002060"/>
                  </a:solidFill>
                </a:ln>
                <a:solidFill>
                  <a:schemeClr val="tx2">
                    <a:lumMod val="25000"/>
                  </a:schemeClr>
                </a:solidFill>
                <a:effectLst>
                  <a:glow rad="127000">
                    <a:srgbClr val="FFFF00"/>
                  </a:glow>
                  <a:outerShdw blurRad="38100" dist="38100" dir="2700000" algn="tl">
                    <a:srgbClr val="000000">
                      <a:alpha val="43137"/>
                    </a:srgbClr>
                  </a:outerShdw>
                </a:effectLst>
              </a:rPr>
              <a:t>Yet I hold this against you: You have forsaken the love you had at first. </a:t>
            </a:r>
            <a:r>
              <a:rPr lang="en-GB" sz="2800" b="1" dirty="0" smtClean="0">
                <a:ln>
                  <a:solidFill>
                    <a:srgbClr val="002060"/>
                  </a:solidFill>
                </a:ln>
                <a:solidFill>
                  <a:schemeClr val="tx2">
                    <a:lumMod val="25000"/>
                  </a:schemeClr>
                </a:solidFill>
                <a:effectLst>
                  <a:glow rad="127000">
                    <a:srgbClr val="FFFF00"/>
                  </a:glow>
                  <a:outerShdw blurRad="38100" dist="38100" dir="2700000" algn="tl">
                    <a:srgbClr val="000000">
                      <a:alpha val="43137"/>
                    </a:srgbClr>
                  </a:outerShdw>
                </a:effectLst>
              </a:rPr>
              <a:t>Consider </a:t>
            </a:r>
            <a:r>
              <a:rPr lang="en-GB" sz="2800" b="1" dirty="0">
                <a:ln>
                  <a:solidFill>
                    <a:srgbClr val="002060"/>
                  </a:solidFill>
                </a:ln>
                <a:solidFill>
                  <a:schemeClr val="tx2">
                    <a:lumMod val="25000"/>
                  </a:schemeClr>
                </a:solidFill>
                <a:effectLst>
                  <a:glow rad="127000">
                    <a:srgbClr val="FFFF00"/>
                  </a:glow>
                  <a:outerShdw blurRad="38100" dist="38100" dir="2700000" algn="tl">
                    <a:srgbClr val="000000">
                      <a:alpha val="43137"/>
                    </a:srgbClr>
                  </a:outerShdw>
                </a:effectLst>
              </a:rPr>
              <a:t>how far you have fallen! </a:t>
            </a:r>
            <a:r>
              <a:rPr lang="en-GB" sz="2800" b="1" dirty="0" smtClean="0">
                <a:ln>
                  <a:solidFill>
                    <a:srgbClr val="002060"/>
                  </a:solidFill>
                </a:ln>
                <a:solidFill>
                  <a:schemeClr val="tx2">
                    <a:lumMod val="25000"/>
                  </a:schemeClr>
                </a:solidFill>
                <a:effectLst>
                  <a:glow rad="127000">
                    <a:srgbClr val="FFFF00"/>
                  </a:glow>
                  <a:outerShdw blurRad="38100" dist="38100" dir="2700000" algn="tl">
                    <a:srgbClr val="000000">
                      <a:alpha val="43137"/>
                    </a:srgbClr>
                  </a:outerShdw>
                </a:effectLst>
              </a:rPr>
              <a:t>Repent and </a:t>
            </a:r>
            <a:r>
              <a:rPr lang="en-GB" sz="2800" b="1" dirty="0">
                <a:ln>
                  <a:solidFill>
                    <a:srgbClr val="002060"/>
                  </a:solidFill>
                </a:ln>
                <a:solidFill>
                  <a:schemeClr val="tx2">
                    <a:lumMod val="25000"/>
                  </a:schemeClr>
                </a:solidFill>
                <a:effectLst>
                  <a:glow rad="127000">
                    <a:srgbClr val="FFFF00"/>
                  </a:glow>
                  <a:outerShdw blurRad="38100" dist="38100" dir="2700000" algn="tl">
                    <a:srgbClr val="000000">
                      <a:alpha val="43137"/>
                    </a:srgbClr>
                  </a:outerShdw>
                </a:effectLst>
              </a:rPr>
              <a:t>do the things you did at first. If you do not repent, I will come to you and remove your lampstand from its </a:t>
            </a:r>
            <a:r>
              <a:rPr lang="en-GB" sz="2800" b="1" dirty="0" err="1" smtClean="0">
                <a:ln>
                  <a:solidFill>
                    <a:srgbClr val="002060"/>
                  </a:solidFill>
                </a:ln>
                <a:solidFill>
                  <a:schemeClr val="tx2">
                    <a:lumMod val="25000"/>
                  </a:schemeClr>
                </a:solidFill>
                <a:effectLst>
                  <a:glow rad="127000">
                    <a:srgbClr val="FFFF00"/>
                  </a:glow>
                  <a:outerShdw blurRad="38100" dist="38100" dir="2700000" algn="tl">
                    <a:srgbClr val="000000">
                      <a:alpha val="43137"/>
                    </a:srgbClr>
                  </a:outerShdw>
                </a:effectLst>
              </a:rPr>
              <a:t>place.But</a:t>
            </a:r>
            <a:r>
              <a:rPr lang="en-GB" sz="2800" b="1" dirty="0" smtClean="0">
                <a:ln>
                  <a:solidFill>
                    <a:srgbClr val="002060"/>
                  </a:solidFill>
                </a:ln>
                <a:solidFill>
                  <a:schemeClr val="tx2">
                    <a:lumMod val="25000"/>
                  </a:schemeClr>
                </a:solidFill>
                <a:effectLst>
                  <a:glow rad="127000">
                    <a:srgbClr val="FFFF00"/>
                  </a:glow>
                  <a:outerShdw blurRad="38100" dist="38100" dir="2700000" algn="tl">
                    <a:srgbClr val="000000">
                      <a:alpha val="43137"/>
                    </a:srgbClr>
                  </a:outerShdw>
                </a:effectLst>
              </a:rPr>
              <a:t> </a:t>
            </a:r>
            <a:r>
              <a:rPr lang="en-GB" sz="2800" b="1" dirty="0">
                <a:ln>
                  <a:solidFill>
                    <a:srgbClr val="002060"/>
                  </a:solidFill>
                </a:ln>
                <a:solidFill>
                  <a:schemeClr val="tx2">
                    <a:lumMod val="25000"/>
                  </a:schemeClr>
                </a:solidFill>
                <a:effectLst>
                  <a:glow rad="127000">
                    <a:srgbClr val="FFFF00"/>
                  </a:glow>
                  <a:outerShdw blurRad="38100" dist="38100" dir="2700000" algn="tl">
                    <a:srgbClr val="000000">
                      <a:alpha val="43137"/>
                    </a:srgbClr>
                  </a:outerShdw>
                </a:effectLst>
              </a:rPr>
              <a:t>you have this in your </a:t>
            </a:r>
            <a:r>
              <a:rPr lang="en-GB" sz="2800" b="1" dirty="0" err="1">
                <a:ln>
                  <a:solidFill>
                    <a:srgbClr val="002060"/>
                  </a:solidFill>
                </a:ln>
                <a:solidFill>
                  <a:schemeClr val="tx2">
                    <a:lumMod val="25000"/>
                  </a:schemeClr>
                </a:solidFill>
                <a:effectLst>
                  <a:glow rad="127000">
                    <a:srgbClr val="FFFF00"/>
                  </a:glow>
                  <a:outerShdw blurRad="38100" dist="38100" dir="2700000" algn="tl">
                    <a:srgbClr val="000000">
                      <a:alpha val="43137"/>
                    </a:srgbClr>
                  </a:outerShdw>
                </a:effectLst>
              </a:rPr>
              <a:t>favor</a:t>
            </a:r>
            <a:r>
              <a:rPr lang="en-GB" sz="2800" b="1" dirty="0">
                <a:ln>
                  <a:solidFill>
                    <a:srgbClr val="002060"/>
                  </a:solidFill>
                </a:ln>
                <a:solidFill>
                  <a:schemeClr val="tx2">
                    <a:lumMod val="25000"/>
                  </a:schemeClr>
                </a:solidFill>
                <a:effectLst>
                  <a:glow rad="127000">
                    <a:srgbClr val="FFFF00"/>
                  </a:glow>
                  <a:outerShdw blurRad="38100" dist="38100" dir="2700000" algn="tl">
                    <a:srgbClr val="000000">
                      <a:alpha val="43137"/>
                    </a:srgbClr>
                  </a:outerShdw>
                </a:effectLst>
              </a:rPr>
              <a:t>: You hate the practices of the Nicolaitans, which I also hate</a:t>
            </a:r>
            <a:r>
              <a:rPr lang="en-GB" sz="2800" b="1" dirty="0" smtClean="0">
                <a:ln>
                  <a:solidFill>
                    <a:srgbClr val="002060"/>
                  </a:solidFill>
                </a:ln>
                <a:solidFill>
                  <a:schemeClr val="tx2">
                    <a:lumMod val="25000"/>
                  </a:schemeClr>
                </a:solidFill>
                <a:effectLst>
                  <a:glow rad="127000">
                    <a:srgbClr val="FFFF00"/>
                  </a:glow>
                  <a:outerShdw blurRad="38100" dist="38100" dir="2700000" algn="tl">
                    <a:srgbClr val="000000">
                      <a:alpha val="43137"/>
                    </a:srgbClr>
                  </a:outerShdw>
                </a:effectLst>
              </a:rPr>
              <a:t>. Whoever </a:t>
            </a:r>
            <a:r>
              <a:rPr lang="en-GB" sz="2800" b="1" dirty="0">
                <a:ln>
                  <a:solidFill>
                    <a:srgbClr val="002060"/>
                  </a:solidFill>
                </a:ln>
                <a:solidFill>
                  <a:schemeClr val="tx2">
                    <a:lumMod val="25000"/>
                  </a:schemeClr>
                </a:solidFill>
                <a:effectLst>
                  <a:glow rad="127000">
                    <a:srgbClr val="FFFF00"/>
                  </a:glow>
                  <a:outerShdw blurRad="38100" dist="38100" dir="2700000" algn="tl">
                    <a:srgbClr val="000000">
                      <a:alpha val="43137"/>
                    </a:srgbClr>
                  </a:outerShdw>
                </a:effectLst>
              </a:rPr>
              <a:t>has ears, let them hear what the Spirit says to the churches. To the one who is victorious, I will give the right to eat from the tree of life, which is in the paradise of God</a:t>
            </a:r>
            <a:r>
              <a:rPr lang="en-GB" sz="2800" b="1" dirty="0" smtClean="0">
                <a:ln>
                  <a:solidFill>
                    <a:srgbClr val="002060"/>
                  </a:solidFill>
                </a:ln>
                <a:solidFill>
                  <a:schemeClr val="tx2">
                    <a:lumMod val="25000"/>
                  </a:schemeClr>
                </a:solidFill>
                <a:effectLst>
                  <a:glow rad="127000">
                    <a:srgbClr val="FFFF00"/>
                  </a:glow>
                  <a:outerShdw blurRad="38100" dist="38100" dir="2700000" algn="tl">
                    <a:srgbClr val="000000">
                      <a:alpha val="43137"/>
                    </a:srgbClr>
                  </a:outerShdw>
                </a:effectLst>
              </a:rPr>
              <a:t>.”</a:t>
            </a:r>
            <a:endParaRPr lang="en-GB" sz="2800" b="1" dirty="0">
              <a:ln>
                <a:solidFill>
                  <a:srgbClr val="002060"/>
                </a:solidFill>
              </a:ln>
              <a:solidFill>
                <a:schemeClr val="tx2">
                  <a:lumMod val="25000"/>
                </a:schemeClr>
              </a:solidFill>
              <a:effectLst>
                <a:glow rad="127000">
                  <a:srgbClr val="FFFF00"/>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646599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1640" y="3068960"/>
            <a:ext cx="7200800" cy="584775"/>
          </a:xfrm>
          <a:prstGeom prst="rect">
            <a:avLst/>
          </a:prstGeom>
          <a:noFill/>
        </p:spPr>
        <p:txBody>
          <a:bodyPr wrap="square" rtlCol="0">
            <a:spAutoFit/>
          </a:bodyPr>
          <a:lstStyle/>
          <a:p>
            <a:pPr marL="355600" lvl="1" indent="-355600">
              <a:buFont typeface="Arial" panose="020B0604020202020204" pitchFamily="34" charset="0"/>
              <a:buChar char="•"/>
            </a:pPr>
            <a:r>
              <a:rPr lang="en-GB" sz="3200" b="1" dirty="0" smtClean="0">
                <a:ln>
                  <a:solidFill>
                    <a:schemeClr val="bg2"/>
                  </a:solidFill>
                </a:ln>
                <a:solidFill>
                  <a:schemeClr val="accent2">
                    <a:lumMod val="50000"/>
                  </a:schemeClr>
                </a:solidFill>
                <a:effectLst>
                  <a:glow rad="127000">
                    <a:schemeClr val="tx1"/>
                  </a:glow>
                  <a:outerShdw blurRad="38100" dist="38100" dir="2700000" algn="tl">
                    <a:srgbClr val="000000">
                      <a:alpha val="43137"/>
                    </a:srgbClr>
                  </a:outerShdw>
                </a:effectLst>
              </a:rPr>
              <a:t>Commendations</a:t>
            </a:r>
            <a:endParaRPr lang="en-GB" sz="3200" b="1" dirty="0">
              <a:ln>
                <a:solidFill>
                  <a:schemeClr val="bg2"/>
                </a:solidFill>
              </a:ln>
              <a:solidFill>
                <a:schemeClr val="accent2">
                  <a:lumMod val="50000"/>
                </a:schemeClr>
              </a:solidFill>
              <a:effectLst>
                <a:glow rad="127000">
                  <a:schemeClr val="tx1"/>
                </a:glow>
                <a:outerShdw blurRad="38100" dist="38100" dir="2700000" algn="tl">
                  <a:srgbClr val="000000">
                    <a:alpha val="43137"/>
                  </a:srgbClr>
                </a:outerShdw>
              </a:effectLst>
            </a:endParaRPr>
          </a:p>
        </p:txBody>
      </p:sp>
      <p:sp>
        <p:nvSpPr>
          <p:cNvPr id="5" name="TextBox 4"/>
          <p:cNvSpPr txBox="1"/>
          <p:nvPr/>
        </p:nvSpPr>
        <p:spPr>
          <a:xfrm>
            <a:off x="971600" y="1340768"/>
            <a:ext cx="7200800" cy="1938992"/>
          </a:xfrm>
          <a:prstGeom prst="rect">
            <a:avLst/>
          </a:prstGeom>
          <a:noFill/>
        </p:spPr>
        <p:txBody>
          <a:bodyPr wrap="square" rtlCol="0">
            <a:spAutoFit/>
          </a:bodyPr>
          <a:lstStyle/>
          <a:p>
            <a:pPr marL="342900" lvl="0" indent="-342900">
              <a:buClr>
                <a:srgbClr val="765A00"/>
              </a:buClr>
              <a:buFont typeface="+mj-lt"/>
              <a:buAutoNum type="arabicPeriod"/>
            </a:pPr>
            <a:r>
              <a:rPr lang="en-GB" sz="2800" b="1" dirty="0">
                <a:ln>
                  <a:solidFill>
                    <a:srgbClr val="002060"/>
                  </a:solidFill>
                </a:ln>
                <a:solidFill>
                  <a:srgbClr val="765A00"/>
                </a:solidFill>
                <a:effectLst>
                  <a:glow rad="127000">
                    <a:srgbClr val="FFFF00"/>
                  </a:glow>
                  <a:outerShdw blurRad="38100" dist="38100" dir="2700000" algn="tl">
                    <a:srgbClr val="000000">
                      <a:alpha val="43137"/>
                    </a:srgbClr>
                  </a:outerShdw>
                </a:effectLst>
              </a:rPr>
              <a:t>The message to the Ephesian </a:t>
            </a: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church</a:t>
            </a:r>
          </a:p>
          <a:p>
            <a:pPr marL="342900" lvl="0" indent="-342900">
              <a:buClr>
                <a:srgbClr val="765A00"/>
              </a:buClr>
              <a:buFont typeface="+mj-lt"/>
              <a:buAutoNum type="arabicPeriod"/>
            </a:pP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The identity of the one who speaks:</a:t>
            </a:r>
          </a:p>
          <a:p>
            <a:pPr marL="342900" lvl="0" indent="-342900">
              <a:buClr>
                <a:srgbClr val="765A00"/>
              </a:buClr>
              <a:buFont typeface="+mj-lt"/>
              <a:buAutoNum type="arabicPeriod"/>
            </a:pPr>
            <a:r>
              <a:rPr lang="en-GB" sz="32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The prophetic message – </a:t>
            </a:r>
            <a:r>
              <a:rPr lang="en-GB" sz="3200" b="1" i="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“I know”</a:t>
            </a:r>
            <a:endParaRPr lang="en-GB" sz="32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endParaRPr>
          </a:p>
          <a:p>
            <a:pPr lvl="0">
              <a:buClr>
                <a:srgbClr val="765A00"/>
              </a:buClr>
            </a:pPr>
            <a:endParaRPr lang="en-GB" sz="3200" b="1" dirty="0">
              <a:ln>
                <a:solidFill>
                  <a:srgbClr val="002060"/>
                </a:solidFill>
              </a:ln>
              <a:solidFill>
                <a:srgbClr val="765A00"/>
              </a:solidFill>
              <a:effectLst>
                <a:glow rad="127000">
                  <a:srgbClr val="FFFF00"/>
                </a:glow>
                <a:outerShdw blurRad="38100" dist="38100" dir="2700000" algn="tl">
                  <a:srgbClr val="000000">
                    <a:alpha val="43137"/>
                  </a:srgbClr>
                </a:outerShdw>
              </a:effectLst>
            </a:endParaRPr>
          </a:p>
        </p:txBody>
      </p:sp>
      <p:sp>
        <p:nvSpPr>
          <p:cNvPr id="9" name="TextBox 8"/>
          <p:cNvSpPr txBox="1"/>
          <p:nvPr/>
        </p:nvSpPr>
        <p:spPr>
          <a:xfrm>
            <a:off x="1223628" y="548680"/>
            <a:ext cx="6696744" cy="646331"/>
          </a:xfrm>
          <a:prstGeom prst="rect">
            <a:avLst/>
          </a:prstGeom>
          <a:noFill/>
        </p:spPr>
        <p:txBody>
          <a:bodyPr wrap="square" rtlCol="0">
            <a:spAutoFit/>
          </a:bodyPr>
          <a:lstStyle/>
          <a:p>
            <a:pPr algn="ctr"/>
            <a:r>
              <a:rPr lang="en-GB" sz="3600" b="1" dirty="0" smtClean="0">
                <a:ln>
                  <a:solidFill>
                    <a:srgbClr val="002060"/>
                  </a:solidFill>
                </a:ln>
                <a:solidFill>
                  <a:srgbClr val="FFC000"/>
                </a:solidFill>
                <a:effectLst>
                  <a:outerShdw blurRad="38100" dist="38100" dir="2700000" algn="tl">
                    <a:srgbClr val="000000">
                      <a:alpha val="43137"/>
                    </a:srgbClr>
                  </a:outerShdw>
                </a:effectLst>
              </a:rPr>
              <a:t>Rekindle the flame</a:t>
            </a:r>
            <a:endParaRPr lang="en-GB" sz="3600" b="1" dirty="0">
              <a:ln>
                <a:solidFill>
                  <a:srgbClr val="002060"/>
                </a:solidFill>
              </a:ln>
              <a:solidFill>
                <a:srgbClr val="FFC000"/>
              </a:solidFill>
              <a:effectLst>
                <a:outerShdw blurRad="38100" dist="38100" dir="2700000" algn="tl">
                  <a:srgbClr val="000000">
                    <a:alpha val="43137"/>
                  </a:srgbClr>
                </a:outerShdw>
              </a:effectLst>
            </a:endParaRPr>
          </a:p>
        </p:txBody>
      </p:sp>
      <p:sp>
        <p:nvSpPr>
          <p:cNvPr id="2" name="TextBox 1"/>
          <p:cNvSpPr txBox="1"/>
          <p:nvPr/>
        </p:nvSpPr>
        <p:spPr>
          <a:xfrm>
            <a:off x="1691680" y="3653735"/>
            <a:ext cx="7200800" cy="3416320"/>
          </a:xfrm>
          <a:prstGeom prst="rect">
            <a:avLst/>
          </a:prstGeom>
          <a:noFill/>
        </p:spPr>
        <p:txBody>
          <a:bodyPr wrap="square" rtlCol="0">
            <a:spAutoFit/>
          </a:bodyPr>
          <a:lstStyle/>
          <a:p>
            <a:pPr marL="457200" indent="-457200">
              <a:buFont typeface="Wingdings" panose="05000000000000000000" pitchFamily="2" charset="2"/>
              <a:buChar char="Ø"/>
            </a:pPr>
            <a:r>
              <a:rPr lang="en-GB" sz="2400" b="1" dirty="0" smtClean="0">
                <a:ln>
                  <a:solidFill>
                    <a:schemeClr val="bg2"/>
                  </a:solidFill>
                </a:ln>
                <a:solidFill>
                  <a:srgbClr val="C00000"/>
                </a:solidFill>
                <a:effectLst>
                  <a:glow rad="127000">
                    <a:schemeClr val="tx1"/>
                  </a:glow>
                  <a:outerShdw blurRad="38100" dist="38100" dir="2700000" algn="tl">
                    <a:srgbClr val="000000">
                      <a:alpha val="43137"/>
                    </a:srgbClr>
                  </a:outerShdw>
                </a:effectLst>
              </a:rPr>
              <a:t>I know your good deeds</a:t>
            </a:r>
          </a:p>
          <a:p>
            <a:pPr marL="457200" indent="-457200">
              <a:buFont typeface="Wingdings" panose="05000000000000000000" pitchFamily="2" charset="2"/>
              <a:buChar char="Ø"/>
            </a:pPr>
            <a:r>
              <a:rPr lang="en-GB" sz="2400" b="1" dirty="0">
                <a:ln>
                  <a:solidFill>
                    <a:schemeClr val="bg2"/>
                  </a:solidFill>
                </a:ln>
                <a:solidFill>
                  <a:srgbClr val="C00000"/>
                </a:solidFill>
                <a:effectLst>
                  <a:glow rad="127000">
                    <a:schemeClr val="tx1"/>
                  </a:glow>
                  <a:outerShdw blurRad="38100" dist="38100" dir="2700000" algn="tl">
                    <a:srgbClr val="000000">
                      <a:alpha val="43137"/>
                    </a:srgbClr>
                  </a:outerShdw>
                </a:effectLst>
              </a:rPr>
              <a:t>I know your hard </a:t>
            </a:r>
            <a:r>
              <a:rPr lang="en-GB" sz="2400" b="1" dirty="0" smtClean="0">
                <a:ln>
                  <a:solidFill>
                    <a:schemeClr val="bg2"/>
                  </a:solidFill>
                </a:ln>
                <a:solidFill>
                  <a:srgbClr val="C00000"/>
                </a:solidFill>
                <a:effectLst>
                  <a:glow rad="127000">
                    <a:schemeClr val="tx1"/>
                  </a:glow>
                  <a:outerShdw blurRad="38100" dist="38100" dir="2700000" algn="tl">
                    <a:srgbClr val="000000">
                      <a:alpha val="43137"/>
                    </a:srgbClr>
                  </a:outerShdw>
                </a:effectLst>
              </a:rPr>
              <a:t>work</a:t>
            </a:r>
          </a:p>
          <a:p>
            <a:pPr marL="457200" indent="-457200">
              <a:buFont typeface="Wingdings" panose="05000000000000000000" pitchFamily="2" charset="2"/>
              <a:buChar char="Ø"/>
            </a:pPr>
            <a:r>
              <a:rPr lang="en-GB" sz="2400" b="1" dirty="0">
                <a:ln>
                  <a:solidFill>
                    <a:schemeClr val="bg2"/>
                  </a:solidFill>
                </a:ln>
                <a:solidFill>
                  <a:srgbClr val="C00000"/>
                </a:solidFill>
                <a:effectLst>
                  <a:glow rad="127000">
                    <a:schemeClr val="tx1"/>
                  </a:glow>
                  <a:outerShdw blurRad="38100" dist="38100" dir="2700000" algn="tl">
                    <a:srgbClr val="000000">
                      <a:alpha val="43137"/>
                    </a:srgbClr>
                  </a:outerShdw>
                </a:effectLst>
              </a:rPr>
              <a:t>I know your </a:t>
            </a:r>
            <a:r>
              <a:rPr lang="en-GB" sz="2400" b="1" dirty="0" smtClean="0">
                <a:ln>
                  <a:solidFill>
                    <a:schemeClr val="bg2"/>
                  </a:solidFill>
                </a:ln>
                <a:solidFill>
                  <a:srgbClr val="C00000"/>
                </a:solidFill>
                <a:effectLst>
                  <a:glow rad="127000">
                    <a:schemeClr val="tx1"/>
                  </a:glow>
                  <a:outerShdw blurRad="38100" dist="38100" dir="2700000" algn="tl">
                    <a:srgbClr val="000000">
                      <a:alpha val="43137"/>
                    </a:srgbClr>
                  </a:outerShdw>
                </a:effectLst>
              </a:rPr>
              <a:t>perseverance</a:t>
            </a:r>
          </a:p>
          <a:p>
            <a:pPr marL="457200" indent="-457200">
              <a:buFont typeface="Wingdings" panose="05000000000000000000" pitchFamily="2" charset="2"/>
              <a:buChar char="Ø"/>
            </a:pPr>
            <a:r>
              <a:rPr lang="en-GB" sz="2800" b="1" dirty="0">
                <a:ln>
                  <a:solidFill>
                    <a:schemeClr val="bg2"/>
                  </a:solidFill>
                </a:ln>
                <a:solidFill>
                  <a:srgbClr val="C00000"/>
                </a:solidFill>
                <a:effectLst>
                  <a:glow rad="127000">
                    <a:schemeClr val="tx1"/>
                  </a:glow>
                  <a:outerShdw blurRad="38100" dist="38100" dir="2700000" algn="tl">
                    <a:srgbClr val="000000">
                      <a:alpha val="43137"/>
                    </a:srgbClr>
                  </a:outerShdw>
                </a:effectLst>
              </a:rPr>
              <a:t>I know your discernment/ vigilance</a:t>
            </a:r>
          </a:p>
          <a:p>
            <a:pPr marL="457200" indent="-457200">
              <a:buFont typeface="Wingdings" panose="05000000000000000000" pitchFamily="2" charset="2"/>
              <a:buChar char="Ø"/>
            </a:pPr>
            <a:endParaRPr lang="en-GB" sz="2800" b="1" dirty="0">
              <a:ln>
                <a:solidFill>
                  <a:schemeClr val="bg2"/>
                </a:solidFill>
              </a:ln>
              <a:solidFill>
                <a:srgbClr val="C00000"/>
              </a:solidFill>
              <a:effectLst>
                <a:glow rad="127000">
                  <a:schemeClr val="tx1"/>
                </a:glow>
                <a:outerShdw blurRad="38100" dist="38100" dir="2700000" algn="tl">
                  <a:srgbClr val="000000">
                    <a:alpha val="43137"/>
                  </a:srgbClr>
                </a:outerShdw>
              </a:effectLst>
            </a:endParaRPr>
          </a:p>
          <a:p>
            <a:endParaRPr lang="en-GB" sz="2800" b="1" dirty="0" smtClean="0">
              <a:ln>
                <a:solidFill>
                  <a:schemeClr val="bg2"/>
                </a:solidFill>
              </a:ln>
              <a:solidFill>
                <a:srgbClr val="C00000"/>
              </a:solidFill>
              <a:effectLst>
                <a:glow rad="127000">
                  <a:schemeClr val="tx1"/>
                </a:glow>
                <a:outerShdw blurRad="38100" dist="38100" dir="2700000" algn="tl">
                  <a:srgbClr val="000000">
                    <a:alpha val="43137"/>
                  </a:srgbClr>
                </a:outerShdw>
              </a:effectLst>
            </a:endParaRPr>
          </a:p>
          <a:p>
            <a:pPr marL="457200" indent="-457200">
              <a:buFont typeface="Wingdings" panose="05000000000000000000" pitchFamily="2" charset="2"/>
              <a:buChar char="Ø"/>
            </a:pPr>
            <a:endParaRPr lang="en-GB" sz="2800" b="1" dirty="0">
              <a:ln>
                <a:solidFill>
                  <a:schemeClr val="bg2"/>
                </a:solidFill>
              </a:ln>
              <a:solidFill>
                <a:srgbClr val="C00000"/>
              </a:solidFill>
              <a:effectLst>
                <a:glow rad="127000">
                  <a:schemeClr val="tx1"/>
                </a:glow>
                <a:outerShdw blurRad="38100" dist="38100" dir="2700000" algn="tl">
                  <a:srgbClr val="000000">
                    <a:alpha val="43137"/>
                  </a:srgbClr>
                </a:outerShdw>
              </a:effectLst>
            </a:endParaRPr>
          </a:p>
          <a:p>
            <a:pPr marL="457200" indent="-457200">
              <a:buFont typeface="Wingdings" panose="05000000000000000000" pitchFamily="2" charset="2"/>
              <a:buChar char="Ø"/>
            </a:pPr>
            <a:endParaRPr lang="en-GB" sz="2800" b="1" dirty="0">
              <a:ln>
                <a:solidFill>
                  <a:schemeClr val="bg2"/>
                </a:solidFill>
              </a:ln>
              <a:solidFill>
                <a:srgbClr val="C00000"/>
              </a:solidFill>
              <a:effectLst>
                <a:glow rad="127000">
                  <a:schemeClr val="tx1"/>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7072265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1640" y="2987372"/>
            <a:ext cx="7200800" cy="2000548"/>
          </a:xfrm>
          <a:prstGeom prst="rect">
            <a:avLst/>
          </a:prstGeom>
          <a:noFill/>
        </p:spPr>
        <p:txBody>
          <a:bodyPr wrap="square" rtlCol="0">
            <a:spAutoFit/>
          </a:bodyPr>
          <a:lstStyle/>
          <a:p>
            <a:pPr marL="355600" lvl="1" indent="-355600">
              <a:buFont typeface="Arial" panose="020B0604020202020204" pitchFamily="34" charset="0"/>
              <a:buChar char="•"/>
            </a:pPr>
            <a:r>
              <a:rPr lang="en-GB" sz="2800" b="1" dirty="0" smtClean="0">
                <a:ln>
                  <a:solidFill>
                    <a:schemeClr val="bg2"/>
                  </a:solidFill>
                </a:ln>
                <a:solidFill>
                  <a:schemeClr val="accent2">
                    <a:lumMod val="50000"/>
                  </a:schemeClr>
                </a:solidFill>
                <a:effectLst>
                  <a:glow rad="127000">
                    <a:schemeClr val="tx1"/>
                  </a:glow>
                  <a:outerShdw blurRad="38100" dist="38100" dir="2700000" algn="tl">
                    <a:srgbClr val="000000">
                      <a:alpha val="43137"/>
                    </a:srgbClr>
                  </a:outerShdw>
                </a:effectLst>
              </a:rPr>
              <a:t>Commendations</a:t>
            </a:r>
          </a:p>
          <a:p>
            <a:pPr marL="355600" lvl="1" indent="-355600">
              <a:buFont typeface="Arial" panose="020B0604020202020204" pitchFamily="34" charset="0"/>
              <a:buChar char="•"/>
            </a:pPr>
            <a:r>
              <a:rPr lang="en-GB" sz="3200" b="1" dirty="0" smtClean="0">
                <a:ln>
                  <a:solidFill>
                    <a:schemeClr val="bg2"/>
                  </a:solidFill>
                </a:ln>
                <a:solidFill>
                  <a:schemeClr val="accent2">
                    <a:lumMod val="50000"/>
                  </a:schemeClr>
                </a:solidFill>
                <a:effectLst>
                  <a:glow rad="127000">
                    <a:schemeClr val="tx1"/>
                  </a:glow>
                  <a:outerShdw blurRad="38100" dist="38100" dir="2700000" algn="tl">
                    <a:srgbClr val="000000">
                      <a:alpha val="43137"/>
                    </a:srgbClr>
                  </a:outerShdw>
                </a:effectLst>
              </a:rPr>
              <a:t>Reproach - </a:t>
            </a:r>
            <a:r>
              <a:rPr lang="en-GB" sz="2800" b="1" i="1" dirty="0">
                <a:ln>
                  <a:solidFill>
                    <a:schemeClr val="bg2"/>
                  </a:solidFill>
                </a:ln>
                <a:solidFill>
                  <a:srgbClr val="FF0000"/>
                </a:solidFill>
                <a:effectLst>
                  <a:glow rad="127000">
                    <a:schemeClr val="tx1"/>
                  </a:glow>
                </a:effectLst>
              </a:rPr>
              <a:t>“You have forsaken your first love.”</a:t>
            </a:r>
            <a:endParaRPr lang="en-GB" sz="2800" b="1" dirty="0">
              <a:ln>
                <a:solidFill>
                  <a:schemeClr val="bg2"/>
                </a:solidFill>
              </a:ln>
              <a:solidFill>
                <a:schemeClr val="bg1">
                  <a:lumMod val="60000"/>
                  <a:lumOff val="40000"/>
                </a:schemeClr>
              </a:solidFill>
              <a:effectLst>
                <a:glow rad="127000">
                  <a:schemeClr val="tx1"/>
                </a:glow>
              </a:effectLst>
            </a:endParaRPr>
          </a:p>
          <a:p>
            <a:pPr marL="355600" lvl="1" indent="-355600">
              <a:buFont typeface="Arial" panose="020B0604020202020204" pitchFamily="34" charset="0"/>
              <a:buChar char="•"/>
            </a:pPr>
            <a:endParaRPr lang="en-GB" sz="3200" b="1" dirty="0">
              <a:ln>
                <a:solidFill>
                  <a:schemeClr val="bg2"/>
                </a:solidFill>
              </a:ln>
              <a:solidFill>
                <a:schemeClr val="accent2">
                  <a:lumMod val="50000"/>
                </a:schemeClr>
              </a:solidFill>
              <a:effectLst>
                <a:glow rad="127000">
                  <a:schemeClr val="tx1"/>
                </a:glow>
                <a:outerShdw blurRad="38100" dist="38100" dir="2700000" algn="tl">
                  <a:srgbClr val="000000">
                    <a:alpha val="43137"/>
                  </a:srgbClr>
                </a:outerShdw>
              </a:effectLst>
            </a:endParaRPr>
          </a:p>
        </p:txBody>
      </p:sp>
      <p:sp>
        <p:nvSpPr>
          <p:cNvPr id="5" name="TextBox 4"/>
          <p:cNvSpPr txBox="1"/>
          <p:nvPr/>
        </p:nvSpPr>
        <p:spPr>
          <a:xfrm>
            <a:off x="971600" y="1340768"/>
            <a:ext cx="7200800" cy="1938992"/>
          </a:xfrm>
          <a:prstGeom prst="rect">
            <a:avLst/>
          </a:prstGeom>
          <a:noFill/>
        </p:spPr>
        <p:txBody>
          <a:bodyPr wrap="square" rtlCol="0">
            <a:spAutoFit/>
          </a:bodyPr>
          <a:lstStyle/>
          <a:p>
            <a:pPr marL="342900" lvl="0" indent="-342900">
              <a:buClr>
                <a:srgbClr val="765A00"/>
              </a:buClr>
              <a:buFont typeface="+mj-lt"/>
              <a:buAutoNum type="arabicPeriod"/>
            </a:pPr>
            <a:r>
              <a:rPr lang="en-GB" sz="2800" b="1" dirty="0">
                <a:ln>
                  <a:solidFill>
                    <a:srgbClr val="002060"/>
                  </a:solidFill>
                </a:ln>
                <a:solidFill>
                  <a:srgbClr val="765A00"/>
                </a:solidFill>
                <a:effectLst>
                  <a:glow rad="127000">
                    <a:srgbClr val="FFFF00"/>
                  </a:glow>
                  <a:outerShdw blurRad="38100" dist="38100" dir="2700000" algn="tl">
                    <a:srgbClr val="000000">
                      <a:alpha val="43137"/>
                    </a:srgbClr>
                  </a:outerShdw>
                </a:effectLst>
              </a:rPr>
              <a:t>The message to the Ephesian </a:t>
            </a: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church</a:t>
            </a:r>
          </a:p>
          <a:p>
            <a:pPr marL="342900" lvl="0" indent="-342900">
              <a:buClr>
                <a:srgbClr val="765A00"/>
              </a:buClr>
              <a:buFont typeface="+mj-lt"/>
              <a:buAutoNum type="arabicPeriod"/>
            </a:pP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The identity of the one who speaks:</a:t>
            </a:r>
          </a:p>
          <a:p>
            <a:pPr marL="342900" lvl="0" indent="-342900">
              <a:buClr>
                <a:srgbClr val="765A00"/>
              </a:buClr>
              <a:buFont typeface="+mj-lt"/>
              <a:buAutoNum type="arabicPeriod"/>
            </a:pPr>
            <a:r>
              <a:rPr lang="en-GB" sz="32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The prophetic message – </a:t>
            </a:r>
            <a:r>
              <a:rPr lang="en-GB" sz="3200" b="1" i="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“I know”</a:t>
            </a:r>
            <a:endParaRPr lang="en-GB" sz="32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endParaRPr>
          </a:p>
          <a:p>
            <a:pPr lvl="0">
              <a:buClr>
                <a:srgbClr val="765A00"/>
              </a:buClr>
            </a:pPr>
            <a:endParaRPr lang="en-GB" sz="3200" b="1" dirty="0">
              <a:ln>
                <a:solidFill>
                  <a:srgbClr val="002060"/>
                </a:solidFill>
              </a:ln>
              <a:solidFill>
                <a:srgbClr val="765A00"/>
              </a:solidFill>
              <a:effectLst>
                <a:glow rad="127000">
                  <a:srgbClr val="FFFF00"/>
                </a:glow>
                <a:outerShdw blurRad="38100" dist="38100" dir="2700000" algn="tl">
                  <a:srgbClr val="000000">
                    <a:alpha val="43137"/>
                  </a:srgbClr>
                </a:outerShdw>
              </a:effectLst>
            </a:endParaRPr>
          </a:p>
        </p:txBody>
      </p:sp>
      <p:sp>
        <p:nvSpPr>
          <p:cNvPr id="9" name="TextBox 8"/>
          <p:cNvSpPr txBox="1"/>
          <p:nvPr/>
        </p:nvSpPr>
        <p:spPr>
          <a:xfrm>
            <a:off x="1223628" y="548680"/>
            <a:ext cx="6696744" cy="646331"/>
          </a:xfrm>
          <a:prstGeom prst="rect">
            <a:avLst/>
          </a:prstGeom>
          <a:noFill/>
        </p:spPr>
        <p:txBody>
          <a:bodyPr wrap="square" rtlCol="0">
            <a:spAutoFit/>
          </a:bodyPr>
          <a:lstStyle/>
          <a:p>
            <a:pPr algn="ctr"/>
            <a:r>
              <a:rPr lang="en-GB" sz="3600" b="1" dirty="0" smtClean="0">
                <a:ln>
                  <a:solidFill>
                    <a:srgbClr val="002060"/>
                  </a:solidFill>
                </a:ln>
                <a:solidFill>
                  <a:srgbClr val="FFC000"/>
                </a:solidFill>
                <a:effectLst>
                  <a:outerShdw blurRad="38100" dist="38100" dir="2700000" algn="tl">
                    <a:srgbClr val="000000">
                      <a:alpha val="43137"/>
                    </a:srgbClr>
                  </a:outerShdw>
                </a:effectLst>
              </a:rPr>
              <a:t>Rekindle the flame</a:t>
            </a:r>
            <a:endParaRPr lang="en-GB" sz="3600" b="1" dirty="0">
              <a:ln>
                <a:solidFill>
                  <a:srgbClr val="002060"/>
                </a:solidFill>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769773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p:nvPr/>
        </p:nvSpPr>
        <p:spPr>
          <a:xfrm>
            <a:off x="1543224" y="4027931"/>
            <a:ext cx="7349256" cy="1621943"/>
          </a:xfrm>
          <a:prstGeom prst="wedgeRoundRectCallout">
            <a:avLst>
              <a:gd name="adj1" fmla="val -32722"/>
              <a:gd name="adj2" fmla="val -67167"/>
              <a:gd name="adj3" fmla="val 16667"/>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968336" y="2745861"/>
            <a:ext cx="8073280" cy="1877437"/>
          </a:xfrm>
          <a:prstGeom prst="rect">
            <a:avLst/>
          </a:prstGeom>
          <a:noFill/>
        </p:spPr>
        <p:txBody>
          <a:bodyPr wrap="square" rtlCol="0">
            <a:spAutoFit/>
          </a:bodyPr>
          <a:lstStyle/>
          <a:p>
            <a:pPr marL="355600" lvl="1" indent="-355600">
              <a:buFont typeface="Arial" panose="020B0604020202020204" pitchFamily="34" charset="0"/>
              <a:buChar char="•"/>
            </a:pPr>
            <a:r>
              <a:rPr lang="en-GB" sz="2000" b="1" dirty="0" smtClean="0">
                <a:ln>
                  <a:solidFill>
                    <a:schemeClr val="bg2"/>
                  </a:solidFill>
                </a:ln>
                <a:solidFill>
                  <a:schemeClr val="accent2">
                    <a:lumMod val="50000"/>
                  </a:schemeClr>
                </a:solidFill>
                <a:effectLst>
                  <a:glow rad="127000">
                    <a:schemeClr val="tx1"/>
                  </a:glow>
                  <a:outerShdw blurRad="38100" dist="38100" dir="2700000" algn="tl">
                    <a:srgbClr val="000000">
                      <a:alpha val="43137"/>
                    </a:srgbClr>
                  </a:outerShdw>
                </a:effectLst>
              </a:rPr>
              <a:t>Commendations</a:t>
            </a:r>
          </a:p>
          <a:p>
            <a:pPr marL="355600" lvl="1" indent="-355600">
              <a:buFont typeface="Arial" panose="020B0604020202020204" pitchFamily="34" charset="0"/>
              <a:buChar char="•"/>
            </a:pPr>
            <a:r>
              <a:rPr lang="en-GB" sz="3200" b="1" dirty="0" smtClean="0">
                <a:ln>
                  <a:solidFill>
                    <a:schemeClr val="bg2"/>
                  </a:solidFill>
                </a:ln>
                <a:solidFill>
                  <a:schemeClr val="accent2">
                    <a:lumMod val="50000"/>
                  </a:schemeClr>
                </a:solidFill>
                <a:effectLst>
                  <a:glow rad="127000">
                    <a:schemeClr val="tx1"/>
                  </a:glow>
                  <a:outerShdw blurRad="38100" dist="38100" dir="2700000" algn="tl">
                    <a:srgbClr val="000000">
                      <a:alpha val="43137"/>
                    </a:srgbClr>
                  </a:outerShdw>
                </a:effectLst>
              </a:rPr>
              <a:t>Reproach - </a:t>
            </a:r>
            <a:r>
              <a:rPr lang="en-GB" sz="2800" b="1" i="1" dirty="0">
                <a:ln>
                  <a:solidFill>
                    <a:schemeClr val="bg2"/>
                  </a:solidFill>
                </a:ln>
                <a:solidFill>
                  <a:srgbClr val="FF0000"/>
                </a:solidFill>
                <a:effectLst>
                  <a:glow rad="127000">
                    <a:schemeClr val="tx1"/>
                  </a:glow>
                </a:effectLst>
              </a:rPr>
              <a:t>“You have forsaken your first love.”</a:t>
            </a:r>
            <a:endParaRPr lang="en-GB" sz="2800" b="1" dirty="0">
              <a:ln>
                <a:solidFill>
                  <a:schemeClr val="bg2"/>
                </a:solidFill>
              </a:ln>
              <a:solidFill>
                <a:schemeClr val="bg1">
                  <a:lumMod val="60000"/>
                  <a:lumOff val="40000"/>
                </a:schemeClr>
              </a:solidFill>
              <a:effectLst>
                <a:glow rad="127000">
                  <a:schemeClr val="tx1"/>
                </a:glow>
              </a:effectLst>
            </a:endParaRPr>
          </a:p>
          <a:p>
            <a:pPr marL="0" lvl="1"/>
            <a:endParaRPr lang="en-GB" sz="3200" b="1" dirty="0">
              <a:ln>
                <a:solidFill>
                  <a:schemeClr val="bg2"/>
                </a:solidFill>
              </a:ln>
              <a:solidFill>
                <a:schemeClr val="accent2">
                  <a:lumMod val="50000"/>
                </a:schemeClr>
              </a:solidFill>
              <a:effectLst>
                <a:glow rad="127000">
                  <a:schemeClr val="tx1"/>
                </a:glow>
                <a:outerShdw blurRad="38100" dist="38100" dir="2700000" algn="tl">
                  <a:srgbClr val="000000">
                    <a:alpha val="43137"/>
                  </a:srgbClr>
                </a:outerShdw>
              </a:effectLst>
            </a:endParaRPr>
          </a:p>
        </p:txBody>
      </p:sp>
      <p:sp>
        <p:nvSpPr>
          <p:cNvPr id="5" name="TextBox 4"/>
          <p:cNvSpPr txBox="1"/>
          <p:nvPr/>
        </p:nvSpPr>
        <p:spPr>
          <a:xfrm>
            <a:off x="498416" y="1267019"/>
            <a:ext cx="8034024" cy="1446550"/>
          </a:xfrm>
          <a:prstGeom prst="rect">
            <a:avLst/>
          </a:prstGeom>
          <a:noFill/>
        </p:spPr>
        <p:txBody>
          <a:bodyPr wrap="square" rtlCol="0">
            <a:spAutoFit/>
          </a:bodyPr>
          <a:lstStyle/>
          <a:p>
            <a:pPr marL="342900" lvl="0" indent="-342900">
              <a:buClr>
                <a:srgbClr val="765A00"/>
              </a:buClr>
              <a:buFont typeface="+mj-lt"/>
              <a:buAutoNum type="arabicPeriod"/>
            </a:pPr>
            <a:r>
              <a:rPr lang="en-GB" sz="2800" b="1" dirty="0">
                <a:ln>
                  <a:solidFill>
                    <a:srgbClr val="002060"/>
                  </a:solidFill>
                </a:ln>
                <a:solidFill>
                  <a:srgbClr val="765A00"/>
                </a:solidFill>
                <a:effectLst>
                  <a:glow rad="127000">
                    <a:srgbClr val="FFFF00"/>
                  </a:glow>
                  <a:outerShdw blurRad="38100" dist="38100" dir="2700000" algn="tl">
                    <a:srgbClr val="000000">
                      <a:alpha val="43137"/>
                    </a:srgbClr>
                  </a:outerShdw>
                </a:effectLst>
              </a:rPr>
              <a:t>The message to the Ephesian </a:t>
            </a: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church</a:t>
            </a:r>
          </a:p>
          <a:p>
            <a:pPr marL="342900" lvl="0" indent="-342900">
              <a:buClr>
                <a:srgbClr val="765A00"/>
              </a:buClr>
              <a:buFont typeface="+mj-lt"/>
              <a:buAutoNum type="arabicPeriod"/>
            </a:pP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The identity of the one who speaks:</a:t>
            </a:r>
          </a:p>
          <a:p>
            <a:pPr marL="342900" lvl="0" indent="-342900">
              <a:buClr>
                <a:srgbClr val="765A00"/>
              </a:buClr>
              <a:buFont typeface="+mj-lt"/>
              <a:buAutoNum type="arabicPeriod"/>
            </a:pPr>
            <a:r>
              <a:rPr lang="en-GB" sz="32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The prophetic message – </a:t>
            </a:r>
            <a:r>
              <a:rPr lang="en-GB" sz="3200" b="1" i="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“I know”</a:t>
            </a:r>
            <a:endParaRPr lang="en-GB" sz="3200" b="1" dirty="0">
              <a:ln>
                <a:solidFill>
                  <a:srgbClr val="002060"/>
                </a:solidFill>
              </a:ln>
              <a:solidFill>
                <a:srgbClr val="765A00"/>
              </a:solidFill>
              <a:effectLst>
                <a:glow rad="127000">
                  <a:srgbClr val="FFFF00"/>
                </a:glow>
                <a:outerShdw blurRad="38100" dist="38100" dir="2700000" algn="tl">
                  <a:srgbClr val="000000">
                    <a:alpha val="43137"/>
                  </a:srgbClr>
                </a:outerShdw>
              </a:effectLst>
            </a:endParaRPr>
          </a:p>
        </p:txBody>
      </p:sp>
      <p:sp>
        <p:nvSpPr>
          <p:cNvPr id="9" name="TextBox 8"/>
          <p:cNvSpPr txBox="1"/>
          <p:nvPr/>
        </p:nvSpPr>
        <p:spPr>
          <a:xfrm>
            <a:off x="1187624" y="548680"/>
            <a:ext cx="6696744" cy="646331"/>
          </a:xfrm>
          <a:prstGeom prst="rect">
            <a:avLst/>
          </a:prstGeom>
          <a:noFill/>
        </p:spPr>
        <p:txBody>
          <a:bodyPr wrap="square" rtlCol="0">
            <a:spAutoFit/>
          </a:bodyPr>
          <a:lstStyle/>
          <a:p>
            <a:pPr algn="ctr"/>
            <a:r>
              <a:rPr lang="en-GB" sz="3600" b="1" dirty="0" smtClean="0">
                <a:ln>
                  <a:solidFill>
                    <a:srgbClr val="002060"/>
                  </a:solidFill>
                </a:ln>
                <a:solidFill>
                  <a:srgbClr val="FFC000"/>
                </a:solidFill>
                <a:effectLst>
                  <a:outerShdw blurRad="38100" dist="38100" dir="2700000" algn="tl">
                    <a:srgbClr val="000000">
                      <a:alpha val="43137"/>
                    </a:srgbClr>
                  </a:outerShdw>
                </a:effectLst>
              </a:rPr>
              <a:t>Rekindle the flame</a:t>
            </a:r>
            <a:endParaRPr lang="en-GB" sz="3600" b="1" dirty="0">
              <a:ln>
                <a:solidFill>
                  <a:srgbClr val="002060"/>
                </a:solidFill>
              </a:ln>
              <a:solidFill>
                <a:srgbClr val="FFC000"/>
              </a:solidFill>
              <a:effectLst>
                <a:outerShdw blurRad="38100" dist="38100" dir="2700000" algn="tl">
                  <a:srgbClr val="000000">
                    <a:alpha val="43137"/>
                  </a:srgbClr>
                </a:outerShdw>
              </a:effectLst>
            </a:endParaRPr>
          </a:p>
        </p:txBody>
      </p:sp>
      <p:sp>
        <p:nvSpPr>
          <p:cNvPr id="6" name="TextBox 5"/>
          <p:cNvSpPr txBox="1"/>
          <p:nvPr/>
        </p:nvSpPr>
        <p:spPr>
          <a:xfrm>
            <a:off x="1691680" y="4146404"/>
            <a:ext cx="7124352" cy="1384995"/>
          </a:xfrm>
          <a:prstGeom prst="rect">
            <a:avLst/>
          </a:prstGeom>
          <a:noFill/>
        </p:spPr>
        <p:txBody>
          <a:bodyPr wrap="square" rtlCol="0">
            <a:spAutoFit/>
          </a:bodyPr>
          <a:lstStyle/>
          <a:p>
            <a:r>
              <a:rPr lang="en-GB" sz="2800" b="1" i="1" dirty="0">
                <a:ln>
                  <a:solidFill>
                    <a:schemeClr val="bg2"/>
                  </a:solidFill>
                </a:ln>
                <a:solidFill>
                  <a:srgbClr val="C00000"/>
                </a:solidFill>
                <a:effectLst>
                  <a:glow rad="127000">
                    <a:schemeClr val="tx1"/>
                  </a:glow>
                  <a:outerShdw blurRad="38100" dist="38100" dir="2700000" algn="tl">
                    <a:srgbClr val="000000">
                      <a:alpha val="43137"/>
                    </a:srgbClr>
                  </a:outerShdw>
                </a:effectLst>
              </a:rPr>
              <a:t>“I remember the devotion of your youth, how as a bride you followed me through the desert” </a:t>
            </a:r>
            <a:r>
              <a:rPr lang="en-GB" sz="2800" b="1" dirty="0">
                <a:ln>
                  <a:solidFill>
                    <a:schemeClr val="bg2"/>
                  </a:solidFill>
                </a:ln>
                <a:solidFill>
                  <a:srgbClr val="C00000"/>
                </a:solidFill>
                <a:effectLst>
                  <a:glow rad="127000">
                    <a:schemeClr val="tx1"/>
                  </a:glow>
                  <a:outerShdw blurRad="38100" dist="38100" dir="2700000" algn="tl">
                    <a:srgbClr val="000000">
                      <a:alpha val="43137"/>
                    </a:srgbClr>
                  </a:outerShdw>
                </a:effectLst>
              </a:rPr>
              <a:t>(Jer. 2:2) </a:t>
            </a:r>
            <a:endParaRPr lang="en-GB" sz="2800" b="1" i="1" dirty="0">
              <a:ln>
                <a:solidFill>
                  <a:schemeClr val="bg2"/>
                </a:solidFill>
              </a:ln>
              <a:solidFill>
                <a:srgbClr val="C00000"/>
              </a:solidFill>
              <a:effectLst>
                <a:glow rad="127000">
                  <a:schemeClr val="tx1"/>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8777178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p:nvPr/>
        </p:nvSpPr>
        <p:spPr>
          <a:xfrm>
            <a:off x="1543224" y="4250105"/>
            <a:ext cx="7349256" cy="1981983"/>
          </a:xfrm>
          <a:prstGeom prst="wedgeRoundRectCallout">
            <a:avLst>
              <a:gd name="adj1" fmla="val -33966"/>
              <a:gd name="adj2" fmla="val -66427"/>
              <a:gd name="adj3" fmla="val 16667"/>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968336" y="2755767"/>
            <a:ext cx="8073280" cy="1877437"/>
          </a:xfrm>
          <a:prstGeom prst="rect">
            <a:avLst/>
          </a:prstGeom>
          <a:noFill/>
        </p:spPr>
        <p:txBody>
          <a:bodyPr wrap="square" rtlCol="0">
            <a:spAutoFit/>
          </a:bodyPr>
          <a:lstStyle/>
          <a:p>
            <a:pPr marL="355600" lvl="1" indent="-355600">
              <a:buFont typeface="Arial" panose="020B0604020202020204" pitchFamily="34" charset="0"/>
              <a:buChar char="•"/>
            </a:pPr>
            <a:r>
              <a:rPr lang="en-GB" sz="2000" b="1" dirty="0" smtClean="0">
                <a:ln>
                  <a:solidFill>
                    <a:schemeClr val="bg2"/>
                  </a:solidFill>
                </a:ln>
                <a:solidFill>
                  <a:schemeClr val="accent2">
                    <a:lumMod val="50000"/>
                  </a:schemeClr>
                </a:solidFill>
                <a:effectLst>
                  <a:glow rad="127000">
                    <a:schemeClr val="tx1"/>
                  </a:glow>
                  <a:outerShdw blurRad="38100" dist="38100" dir="2700000" algn="tl">
                    <a:srgbClr val="000000">
                      <a:alpha val="43137"/>
                    </a:srgbClr>
                  </a:outerShdw>
                </a:effectLst>
              </a:rPr>
              <a:t>Commendations</a:t>
            </a:r>
          </a:p>
          <a:p>
            <a:pPr marL="355600" lvl="1" indent="-355600">
              <a:buFont typeface="Arial" panose="020B0604020202020204" pitchFamily="34" charset="0"/>
              <a:buChar char="•"/>
            </a:pPr>
            <a:r>
              <a:rPr lang="en-GB" sz="3200" b="1" dirty="0" smtClean="0">
                <a:ln>
                  <a:solidFill>
                    <a:schemeClr val="bg2"/>
                  </a:solidFill>
                </a:ln>
                <a:solidFill>
                  <a:schemeClr val="accent2">
                    <a:lumMod val="50000"/>
                  </a:schemeClr>
                </a:solidFill>
                <a:effectLst>
                  <a:glow rad="127000">
                    <a:schemeClr val="tx1"/>
                  </a:glow>
                  <a:outerShdw blurRad="38100" dist="38100" dir="2700000" algn="tl">
                    <a:srgbClr val="000000">
                      <a:alpha val="43137"/>
                    </a:srgbClr>
                  </a:outerShdw>
                </a:effectLst>
              </a:rPr>
              <a:t>Reproach - </a:t>
            </a:r>
            <a:r>
              <a:rPr lang="en-GB" sz="2800" b="1" i="1" dirty="0">
                <a:ln>
                  <a:solidFill>
                    <a:schemeClr val="bg2"/>
                  </a:solidFill>
                </a:ln>
                <a:solidFill>
                  <a:srgbClr val="FF0000"/>
                </a:solidFill>
                <a:effectLst>
                  <a:glow rad="127000">
                    <a:schemeClr val="tx1"/>
                  </a:glow>
                </a:effectLst>
              </a:rPr>
              <a:t>“You have forsaken your first love.”</a:t>
            </a:r>
            <a:endParaRPr lang="en-GB" sz="2800" b="1" dirty="0">
              <a:ln>
                <a:solidFill>
                  <a:schemeClr val="bg2"/>
                </a:solidFill>
              </a:ln>
              <a:solidFill>
                <a:schemeClr val="bg1">
                  <a:lumMod val="60000"/>
                  <a:lumOff val="40000"/>
                </a:schemeClr>
              </a:solidFill>
              <a:effectLst>
                <a:glow rad="127000">
                  <a:schemeClr val="tx1"/>
                </a:glow>
              </a:effectLst>
            </a:endParaRPr>
          </a:p>
          <a:p>
            <a:pPr marL="0" lvl="1"/>
            <a:endParaRPr lang="en-GB" sz="3200" b="1" dirty="0">
              <a:ln>
                <a:solidFill>
                  <a:schemeClr val="bg2"/>
                </a:solidFill>
              </a:ln>
              <a:solidFill>
                <a:schemeClr val="accent2">
                  <a:lumMod val="50000"/>
                </a:schemeClr>
              </a:solidFill>
              <a:effectLst>
                <a:glow rad="127000">
                  <a:schemeClr val="tx1"/>
                </a:glow>
                <a:outerShdw blurRad="38100" dist="38100" dir="2700000" algn="tl">
                  <a:srgbClr val="000000">
                    <a:alpha val="43137"/>
                  </a:srgbClr>
                </a:outerShdw>
              </a:effectLst>
            </a:endParaRPr>
          </a:p>
        </p:txBody>
      </p:sp>
      <p:sp>
        <p:nvSpPr>
          <p:cNvPr id="5" name="TextBox 4"/>
          <p:cNvSpPr txBox="1"/>
          <p:nvPr/>
        </p:nvSpPr>
        <p:spPr>
          <a:xfrm>
            <a:off x="498416" y="1267019"/>
            <a:ext cx="8034024" cy="1446550"/>
          </a:xfrm>
          <a:prstGeom prst="rect">
            <a:avLst/>
          </a:prstGeom>
          <a:noFill/>
        </p:spPr>
        <p:txBody>
          <a:bodyPr wrap="square" rtlCol="0">
            <a:spAutoFit/>
          </a:bodyPr>
          <a:lstStyle/>
          <a:p>
            <a:pPr marL="342900" lvl="0" indent="-342900">
              <a:buClr>
                <a:srgbClr val="765A00"/>
              </a:buClr>
              <a:buFont typeface="+mj-lt"/>
              <a:buAutoNum type="arabicPeriod"/>
            </a:pPr>
            <a:r>
              <a:rPr lang="en-GB" sz="2800" b="1" dirty="0">
                <a:ln>
                  <a:solidFill>
                    <a:srgbClr val="002060"/>
                  </a:solidFill>
                </a:ln>
                <a:solidFill>
                  <a:srgbClr val="765A00"/>
                </a:solidFill>
                <a:effectLst>
                  <a:glow rad="127000">
                    <a:srgbClr val="FFFF00"/>
                  </a:glow>
                  <a:outerShdw blurRad="38100" dist="38100" dir="2700000" algn="tl">
                    <a:srgbClr val="000000">
                      <a:alpha val="43137"/>
                    </a:srgbClr>
                  </a:outerShdw>
                </a:effectLst>
              </a:rPr>
              <a:t>The message to the Ephesian </a:t>
            </a: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church</a:t>
            </a:r>
          </a:p>
          <a:p>
            <a:pPr marL="342900" lvl="0" indent="-342900">
              <a:buClr>
                <a:srgbClr val="765A00"/>
              </a:buClr>
              <a:buFont typeface="+mj-lt"/>
              <a:buAutoNum type="arabicPeriod"/>
            </a:pP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The identity of the one who speaks:</a:t>
            </a:r>
          </a:p>
          <a:p>
            <a:pPr marL="342900" lvl="0" indent="-342900">
              <a:buClr>
                <a:srgbClr val="765A00"/>
              </a:buClr>
              <a:buFont typeface="+mj-lt"/>
              <a:buAutoNum type="arabicPeriod"/>
            </a:pPr>
            <a:r>
              <a:rPr lang="en-GB" sz="32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The prophetic message – </a:t>
            </a:r>
            <a:r>
              <a:rPr lang="en-GB" sz="3200" b="1" i="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“I know”</a:t>
            </a:r>
            <a:endParaRPr lang="en-GB" sz="3200" b="1" dirty="0">
              <a:ln>
                <a:solidFill>
                  <a:srgbClr val="002060"/>
                </a:solidFill>
              </a:ln>
              <a:solidFill>
                <a:srgbClr val="765A00"/>
              </a:solidFill>
              <a:effectLst>
                <a:glow rad="127000">
                  <a:srgbClr val="FFFF00"/>
                </a:glow>
                <a:outerShdw blurRad="38100" dist="38100" dir="2700000" algn="tl">
                  <a:srgbClr val="000000">
                    <a:alpha val="43137"/>
                  </a:srgbClr>
                </a:outerShdw>
              </a:effectLst>
            </a:endParaRPr>
          </a:p>
        </p:txBody>
      </p:sp>
      <p:sp>
        <p:nvSpPr>
          <p:cNvPr id="9" name="TextBox 8"/>
          <p:cNvSpPr txBox="1"/>
          <p:nvPr/>
        </p:nvSpPr>
        <p:spPr>
          <a:xfrm>
            <a:off x="1218496" y="548680"/>
            <a:ext cx="6696744" cy="646331"/>
          </a:xfrm>
          <a:prstGeom prst="rect">
            <a:avLst/>
          </a:prstGeom>
          <a:noFill/>
        </p:spPr>
        <p:txBody>
          <a:bodyPr wrap="square" rtlCol="0">
            <a:spAutoFit/>
          </a:bodyPr>
          <a:lstStyle/>
          <a:p>
            <a:pPr algn="ctr"/>
            <a:r>
              <a:rPr lang="en-GB" sz="3600" b="1" dirty="0" smtClean="0">
                <a:ln>
                  <a:solidFill>
                    <a:srgbClr val="002060"/>
                  </a:solidFill>
                </a:ln>
                <a:solidFill>
                  <a:srgbClr val="FFC000"/>
                </a:solidFill>
                <a:effectLst>
                  <a:outerShdw blurRad="38100" dist="38100" dir="2700000" algn="tl">
                    <a:srgbClr val="000000">
                      <a:alpha val="43137"/>
                    </a:srgbClr>
                  </a:outerShdw>
                </a:effectLst>
              </a:rPr>
              <a:t>Rekindle the flame</a:t>
            </a:r>
            <a:endParaRPr lang="en-GB" sz="3600" b="1" dirty="0">
              <a:ln>
                <a:solidFill>
                  <a:srgbClr val="002060"/>
                </a:solidFill>
              </a:ln>
              <a:solidFill>
                <a:srgbClr val="FFC000"/>
              </a:solidFill>
              <a:effectLst>
                <a:outerShdw blurRad="38100" dist="38100" dir="2700000" algn="tl">
                  <a:srgbClr val="000000">
                    <a:alpha val="43137"/>
                  </a:srgbClr>
                </a:outerShdw>
              </a:effectLst>
            </a:endParaRPr>
          </a:p>
        </p:txBody>
      </p:sp>
      <p:sp>
        <p:nvSpPr>
          <p:cNvPr id="6" name="TextBox 5"/>
          <p:cNvSpPr txBox="1"/>
          <p:nvPr/>
        </p:nvSpPr>
        <p:spPr>
          <a:xfrm>
            <a:off x="1543224" y="4509120"/>
            <a:ext cx="7272808" cy="1938992"/>
          </a:xfrm>
          <a:prstGeom prst="rect">
            <a:avLst/>
          </a:prstGeom>
          <a:noFill/>
        </p:spPr>
        <p:txBody>
          <a:bodyPr wrap="square" rtlCol="0">
            <a:spAutoFit/>
          </a:bodyPr>
          <a:lstStyle/>
          <a:p>
            <a:pPr lvl="0"/>
            <a:r>
              <a:rPr lang="en-GB" sz="2400" b="1" i="1" dirty="0">
                <a:ln>
                  <a:solidFill>
                    <a:schemeClr val="bg2"/>
                  </a:solidFill>
                </a:ln>
                <a:solidFill>
                  <a:srgbClr val="C00000"/>
                </a:solidFill>
                <a:effectLst>
                  <a:glow rad="127000">
                    <a:schemeClr val="tx1"/>
                  </a:glow>
                  <a:outerShdw blurRad="38100" dist="38100" dir="2700000" algn="tl">
                    <a:srgbClr val="000000">
                      <a:alpha val="43137"/>
                    </a:srgbClr>
                  </a:outerShdw>
                </a:effectLst>
              </a:rPr>
              <a:t>“I am not writing to you a new command but one we had from the beginning. I ask that we love another. And this is love: that we walk in obedience to his commands.” </a:t>
            </a:r>
            <a:r>
              <a:rPr lang="en-GB" sz="2400" b="1" dirty="0">
                <a:ln>
                  <a:solidFill>
                    <a:schemeClr val="bg2"/>
                  </a:solidFill>
                </a:ln>
                <a:solidFill>
                  <a:srgbClr val="C00000"/>
                </a:solidFill>
                <a:effectLst>
                  <a:glow rad="127000">
                    <a:schemeClr val="tx1"/>
                  </a:glow>
                  <a:outerShdw blurRad="38100" dist="38100" dir="2700000" algn="tl">
                    <a:srgbClr val="000000">
                      <a:alpha val="43137"/>
                    </a:srgbClr>
                  </a:outerShdw>
                </a:effectLst>
              </a:rPr>
              <a:t>2 John 5-6</a:t>
            </a:r>
          </a:p>
          <a:p>
            <a:endParaRPr lang="en-GB" sz="2400" b="1" i="1" dirty="0">
              <a:ln>
                <a:solidFill>
                  <a:schemeClr val="bg2"/>
                </a:solidFill>
              </a:ln>
              <a:solidFill>
                <a:srgbClr val="C00000"/>
              </a:solidFill>
              <a:effectLst>
                <a:glow rad="127000">
                  <a:schemeClr val="tx1"/>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6345702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68336" y="2828835"/>
            <a:ext cx="8073280" cy="1200329"/>
          </a:xfrm>
          <a:prstGeom prst="rect">
            <a:avLst/>
          </a:prstGeom>
          <a:noFill/>
        </p:spPr>
        <p:txBody>
          <a:bodyPr wrap="square" rtlCol="0">
            <a:spAutoFit/>
          </a:bodyPr>
          <a:lstStyle/>
          <a:p>
            <a:pPr marL="355600" lvl="1" indent="-355600">
              <a:buFont typeface="Arial" panose="020B0604020202020204" pitchFamily="34" charset="0"/>
              <a:buChar char="•"/>
            </a:pPr>
            <a:r>
              <a:rPr lang="en-GB" sz="2000" b="1" dirty="0" smtClean="0">
                <a:ln>
                  <a:solidFill>
                    <a:schemeClr val="bg2"/>
                  </a:solidFill>
                </a:ln>
                <a:solidFill>
                  <a:schemeClr val="accent2">
                    <a:lumMod val="50000"/>
                  </a:schemeClr>
                </a:solidFill>
                <a:effectLst>
                  <a:glow rad="127000">
                    <a:schemeClr val="tx1"/>
                  </a:glow>
                  <a:outerShdw blurRad="38100" dist="38100" dir="2700000" algn="tl">
                    <a:srgbClr val="000000">
                      <a:alpha val="43137"/>
                    </a:srgbClr>
                  </a:outerShdw>
                </a:effectLst>
              </a:rPr>
              <a:t>Commendations</a:t>
            </a:r>
          </a:p>
          <a:p>
            <a:pPr marL="355600" lvl="1" indent="-355600">
              <a:buFont typeface="Arial" panose="020B0604020202020204" pitchFamily="34" charset="0"/>
              <a:buChar char="•"/>
            </a:pPr>
            <a:r>
              <a:rPr lang="en-GB" sz="2000" b="1" dirty="0" smtClean="0">
                <a:ln>
                  <a:solidFill>
                    <a:schemeClr val="bg2"/>
                  </a:solidFill>
                </a:ln>
                <a:solidFill>
                  <a:schemeClr val="accent2">
                    <a:lumMod val="50000"/>
                  </a:schemeClr>
                </a:solidFill>
                <a:effectLst>
                  <a:glow rad="127000">
                    <a:schemeClr val="tx1"/>
                  </a:glow>
                  <a:outerShdw blurRad="38100" dist="38100" dir="2700000" algn="tl">
                    <a:srgbClr val="000000">
                      <a:alpha val="43137"/>
                    </a:srgbClr>
                  </a:outerShdw>
                </a:effectLst>
              </a:rPr>
              <a:t>Reproach</a:t>
            </a:r>
          </a:p>
          <a:p>
            <a:pPr marL="355600" lvl="1" indent="-355600">
              <a:buFont typeface="Arial" panose="020B0604020202020204" pitchFamily="34" charset="0"/>
              <a:buChar char="•"/>
            </a:pPr>
            <a:r>
              <a:rPr lang="en-GB" sz="3200" b="1" dirty="0" smtClean="0">
                <a:ln>
                  <a:solidFill>
                    <a:schemeClr val="bg2"/>
                  </a:solidFill>
                </a:ln>
                <a:solidFill>
                  <a:schemeClr val="accent2">
                    <a:lumMod val="50000"/>
                  </a:schemeClr>
                </a:solidFill>
                <a:effectLst>
                  <a:glow rad="127000">
                    <a:schemeClr val="tx1"/>
                  </a:glow>
                  <a:outerShdw blurRad="38100" dist="38100" dir="2700000" algn="tl">
                    <a:srgbClr val="000000">
                      <a:alpha val="43137"/>
                    </a:srgbClr>
                  </a:outerShdw>
                </a:effectLst>
              </a:rPr>
              <a:t>Exhortations:</a:t>
            </a:r>
            <a:endParaRPr lang="en-GB" sz="3200" b="1" dirty="0">
              <a:ln>
                <a:solidFill>
                  <a:schemeClr val="bg2"/>
                </a:solidFill>
              </a:ln>
              <a:solidFill>
                <a:schemeClr val="accent2">
                  <a:lumMod val="50000"/>
                </a:schemeClr>
              </a:solidFill>
              <a:effectLst>
                <a:glow rad="127000">
                  <a:schemeClr val="tx1"/>
                </a:glow>
                <a:outerShdw blurRad="38100" dist="38100" dir="2700000" algn="tl">
                  <a:srgbClr val="000000">
                    <a:alpha val="43137"/>
                  </a:srgbClr>
                </a:outerShdw>
              </a:effectLst>
            </a:endParaRPr>
          </a:p>
        </p:txBody>
      </p:sp>
      <p:sp>
        <p:nvSpPr>
          <p:cNvPr id="5" name="TextBox 4"/>
          <p:cNvSpPr txBox="1"/>
          <p:nvPr/>
        </p:nvSpPr>
        <p:spPr>
          <a:xfrm>
            <a:off x="498416" y="1267019"/>
            <a:ext cx="8034024" cy="1446550"/>
          </a:xfrm>
          <a:prstGeom prst="rect">
            <a:avLst/>
          </a:prstGeom>
          <a:noFill/>
        </p:spPr>
        <p:txBody>
          <a:bodyPr wrap="square" rtlCol="0">
            <a:spAutoFit/>
          </a:bodyPr>
          <a:lstStyle/>
          <a:p>
            <a:pPr marL="342900" lvl="0" indent="-342900">
              <a:buClr>
                <a:srgbClr val="765A00"/>
              </a:buClr>
              <a:buFont typeface="+mj-lt"/>
              <a:buAutoNum type="arabicPeriod"/>
            </a:pPr>
            <a:r>
              <a:rPr lang="en-GB" sz="2800" b="1" dirty="0">
                <a:ln>
                  <a:solidFill>
                    <a:srgbClr val="002060"/>
                  </a:solidFill>
                </a:ln>
                <a:solidFill>
                  <a:srgbClr val="765A00"/>
                </a:solidFill>
                <a:effectLst>
                  <a:glow rad="127000">
                    <a:srgbClr val="FFFF00"/>
                  </a:glow>
                  <a:outerShdw blurRad="38100" dist="38100" dir="2700000" algn="tl">
                    <a:srgbClr val="000000">
                      <a:alpha val="43137"/>
                    </a:srgbClr>
                  </a:outerShdw>
                </a:effectLst>
              </a:rPr>
              <a:t>The message to the Ephesian </a:t>
            </a: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church</a:t>
            </a:r>
          </a:p>
          <a:p>
            <a:pPr marL="342900" lvl="0" indent="-342900">
              <a:buClr>
                <a:srgbClr val="765A00"/>
              </a:buClr>
              <a:buFont typeface="+mj-lt"/>
              <a:buAutoNum type="arabicPeriod"/>
            </a:pP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The identity of the one who speaks:</a:t>
            </a:r>
          </a:p>
          <a:p>
            <a:pPr marL="342900" lvl="0" indent="-342900">
              <a:buClr>
                <a:srgbClr val="765A00"/>
              </a:buClr>
              <a:buFont typeface="+mj-lt"/>
              <a:buAutoNum type="arabicPeriod"/>
            </a:pPr>
            <a:r>
              <a:rPr lang="en-GB" sz="32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The prophetic message – </a:t>
            </a:r>
            <a:r>
              <a:rPr lang="en-GB" sz="3200" b="1" i="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“I know”</a:t>
            </a:r>
            <a:endParaRPr lang="en-GB" sz="3200" b="1" dirty="0">
              <a:ln>
                <a:solidFill>
                  <a:srgbClr val="002060"/>
                </a:solidFill>
              </a:ln>
              <a:solidFill>
                <a:srgbClr val="765A00"/>
              </a:solidFill>
              <a:effectLst>
                <a:glow rad="127000">
                  <a:srgbClr val="FFFF00"/>
                </a:glow>
                <a:outerShdw blurRad="38100" dist="38100" dir="2700000" algn="tl">
                  <a:srgbClr val="000000">
                    <a:alpha val="43137"/>
                  </a:srgbClr>
                </a:outerShdw>
              </a:effectLst>
            </a:endParaRPr>
          </a:p>
        </p:txBody>
      </p:sp>
      <p:sp>
        <p:nvSpPr>
          <p:cNvPr id="9" name="TextBox 8"/>
          <p:cNvSpPr txBox="1"/>
          <p:nvPr/>
        </p:nvSpPr>
        <p:spPr>
          <a:xfrm>
            <a:off x="1187624" y="548680"/>
            <a:ext cx="6696744" cy="646331"/>
          </a:xfrm>
          <a:prstGeom prst="rect">
            <a:avLst/>
          </a:prstGeom>
          <a:noFill/>
        </p:spPr>
        <p:txBody>
          <a:bodyPr wrap="square" rtlCol="0">
            <a:spAutoFit/>
          </a:bodyPr>
          <a:lstStyle/>
          <a:p>
            <a:pPr algn="ctr"/>
            <a:r>
              <a:rPr lang="en-GB" sz="3600" b="1" dirty="0" smtClean="0">
                <a:ln>
                  <a:solidFill>
                    <a:srgbClr val="002060"/>
                  </a:solidFill>
                </a:ln>
                <a:solidFill>
                  <a:srgbClr val="FFC000"/>
                </a:solidFill>
                <a:effectLst>
                  <a:outerShdw blurRad="38100" dist="38100" dir="2700000" algn="tl">
                    <a:srgbClr val="000000">
                      <a:alpha val="43137"/>
                    </a:srgbClr>
                  </a:outerShdw>
                </a:effectLst>
              </a:rPr>
              <a:t>Rekindle the flame</a:t>
            </a:r>
            <a:endParaRPr lang="en-GB" sz="3600" b="1" dirty="0">
              <a:ln>
                <a:solidFill>
                  <a:srgbClr val="002060"/>
                </a:solidFill>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585841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68336" y="2828835"/>
            <a:ext cx="8073280" cy="1692771"/>
          </a:xfrm>
          <a:prstGeom prst="rect">
            <a:avLst/>
          </a:prstGeom>
          <a:noFill/>
        </p:spPr>
        <p:txBody>
          <a:bodyPr wrap="square" rtlCol="0">
            <a:spAutoFit/>
          </a:bodyPr>
          <a:lstStyle/>
          <a:p>
            <a:pPr marL="355600" lvl="1" indent="-355600">
              <a:buFont typeface="Arial" panose="020B0604020202020204" pitchFamily="34" charset="0"/>
              <a:buChar char="•"/>
            </a:pPr>
            <a:r>
              <a:rPr lang="en-GB" sz="2000" b="1" dirty="0" smtClean="0">
                <a:ln>
                  <a:solidFill>
                    <a:schemeClr val="bg2"/>
                  </a:solidFill>
                </a:ln>
                <a:solidFill>
                  <a:schemeClr val="accent2">
                    <a:lumMod val="50000"/>
                  </a:schemeClr>
                </a:solidFill>
                <a:effectLst>
                  <a:glow rad="127000">
                    <a:schemeClr val="tx1"/>
                  </a:glow>
                  <a:outerShdw blurRad="38100" dist="38100" dir="2700000" algn="tl">
                    <a:srgbClr val="000000">
                      <a:alpha val="43137"/>
                    </a:srgbClr>
                  </a:outerShdw>
                </a:effectLst>
              </a:rPr>
              <a:t>Commendations</a:t>
            </a:r>
          </a:p>
          <a:p>
            <a:pPr marL="355600" lvl="1" indent="-355600">
              <a:buFont typeface="Arial" panose="020B0604020202020204" pitchFamily="34" charset="0"/>
              <a:buChar char="•"/>
            </a:pPr>
            <a:r>
              <a:rPr lang="en-GB" sz="2000" b="1" dirty="0" smtClean="0">
                <a:ln>
                  <a:solidFill>
                    <a:schemeClr val="bg2"/>
                  </a:solidFill>
                </a:ln>
                <a:solidFill>
                  <a:schemeClr val="accent2">
                    <a:lumMod val="50000"/>
                  </a:schemeClr>
                </a:solidFill>
                <a:effectLst>
                  <a:glow rad="127000">
                    <a:schemeClr val="tx1"/>
                  </a:glow>
                  <a:outerShdw blurRad="38100" dist="38100" dir="2700000" algn="tl">
                    <a:srgbClr val="000000">
                      <a:alpha val="43137"/>
                    </a:srgbClr>
                  </a:outerShdw>
                </a:effectLst>
              </a:rPr>
              <a:t>Reproach</a:t>
            </a:r>
          </a:p>
          <a:p>
            <a:pPr marL="355600" lvl="1" indent="-355600">
              <a:buFont typeface="Arial" panose="020B0604020202020204" pitchFamily="34" charset="0"/>
              <a:buChar char="•"/>
            </a:pPr>
            <a:r>
              <a:rPr lang="en-GB" sz="3200" b="1" dirty="0" smtClean="0">
                <a:ln>
                  <a:solidFill>
                    <a:schemeClr val="bg2"/>
                  </a:solidFill>
                </a:ln>
                <a:solidFill>
                  <a:schemeClr val="accent2">
                    <a:lumMod val="50000"/>
                  </a:schemeClr>
                </a:solidFill>
                <a:effectLst>
                  <a:glow rad="127000">
                    <a:schemeClr val="tx1"/>
                  </a:glow>
                  <a:outerShdw blurRad="38100" dist="38100" dir="2700000" algn="tl">
                    <a:srgbClr val="000000">
                      <a:alpha val="43137"/>
                    </a:srgbClr>
                  </a:outerShdw>
                </a:effectLst>
              </a:rPr>
              <a:t>Exhortations:	</a:t>
            </a:r>
            <a:r>
              <a:rPr lang="en-GB" sz="3200" b="1" i="1" dirty="0" smtClean="0">
                <a:ln>
                  <a:solidFill>
                    <a:schemeClr val="bg2"/>
                  </a:solidFill>
                </a:ln>
                <a:solidFill>
                  <a:srgbClr val="C00000"/>
                </a:solidFill>
                <a:effectLst>
                  <a:glow rad="127000">
                    <a:schemeClr val="tx1"/>
                  </a:glow>
                  <a:outerShdw blurRad="38100" dist="38100" dir="2700000" algn="tl">
                    <a:srgbClr val="000000">
                      <a:alpha val="43137"/>
                    </a:srgbClr>
                  </a:outerShdw>
                </a:effectLst>
              </a:rPr>
              <a:t>“</a:t>
            </a:r>
            <a:r>
              <a:rPr lang="en-GB" sz="3200" b="1" dirty="0" smtClean="0">
                <a:ln>
                  <a:solidFill>
                    <a:schemeClr val="bg2"/>
                  </a:solidFill>
                </a:ln>
                <a:solidFill>
                  <a:srgbClr val="C00000"/>
                </a:solidFill>
                <a:effectLst>
                  <a:glow rad="127000">
                    <a:schemeClr val="tx1"/>
                  </a:glow>
                  <a:outerShdw blurRad="38100" dist="38100" dir="2700000" algn="tl">
                    <a:srgbClr val="000000">
                      <a:alpha val="43137"/>
                    </a:srgbClr>
                  </a:outerShdw>
                </a:effectLst>
              </a:rPr>
              <a:t>Remember!”</a:t>
            </a:r>
            <a:endParaRPr lang="en-GB" sz="3200" b="1" dirty="0">
              <a:ln>
                <a:solidFill>
                  <a:schemeClr val="bg2"/>
                </a:solidFill>
              </a:ln>
              <a:solidFill>
                <a:srgbClr val="C00000"/>
              </a:solidFill>
              <a:effectLst>
                <a:glow rad="127000">
                  <a:schemeClr val="tx1"/>
                </a:glow>
                <a:outerShdw blurRad="38100" dist="38100" dir="2700000" algn="tl">
                  <a:srgbClr val="000000">
                    <a:alpha val="43137"/>
                  </a:srgbClr>
                </a:outerShdw>
              </a:effectLst>
            </a:endParaRPr>
          </a:p>
          <a:p>
            <a:pPr marL="0" lvl="1"/>
            <a:endParaRPr lang="en-GB" sz="3200" b="1" dirty="0">
              <a:ln>
                <a:solidFill>
                  <a:schemeClr val="bg2"/>
                </a:solidFill>
              </a:ln>
              <a:solidFill>
                <a:schemeClr val="accent2">
                  <a:lumMod val="50000"/>
                </a:schemeClr>
              </a:solidFill>
              <a:effectLst>
                <a:glow rad="127000">
                  <a:schemeClr val="tx1"/>
                </a:glow>
                <a:outerShdw blurRad="38100" dist="38100" dir="2700000" algn="tl">
                  <a:srgbClr val="000000">
                    <a:alpha val="43137"/>
                  </a:srgbClr>
                </a:outerShdw>
              </a:effectLst>
            </a:endParaRPr>
          </a:p>
        </p:txBody>
      </p:sp>
      <p:sp>
        <p:nvSpPr>
          <p:cNvPr id="5" name="TextBox 4"/>
          <p:cNvSpPr txBox="1"/>
          <p:nvPr/>
        </p:nvSpPr>
        <p:spPr>
          <a:xfrm>
            <a:off x="498416" y="1267019"/>
            <a:ext cx="8034024" cy="1446550"/>
          </a:xfrm>
          <a:prstGeom prst="rect">
            <a:avLst/>
          </a:prstGeom>
          <a:noFill/>
        </p:spPr>
        <p:txBody>
          <a:bodyPr wrap="square" rtlCol="0">
            <a:spAutoFit/>
          </a:bodyPr>
          <a:lstStyle/>
          <a:p>
            <a:pPr marL="342900" lvl="0" indent="-342900">
              <a:buClr>
                <a:srgbClr val="765A00"/>
              </a:buClr>
              <a:buFont typeface="+mj-lt"/>
              <a:buAutoNum type="arabicPeriod"/>
            </a:pPr>
            <a:r>
              <a:rPr lang="en-GB" sz="2800" b="1" dirty="0">
                <a:ln>
                  <a:solidFill>
                    <a:srgbClr val="002060"/>
                  </a:solidFill>
                </a:ln>
                <a:solidFill>
                  <a:srgbClr val="765A00"/>
                </a:solidFill>
                <a:effectLst>
                  <a:glow rad="127000">
                    <a:srgbClr val="FFFF00"/>
                  </a:glow>
                  <a:outerShdw blurRad="38100" dist="38100" dir="2700000" algn="tl">
                    <a:srgbClr val="000000">
                      <a:alpha val="43137"/>
                    </a:srgbClr>
                  </a:outerShdw>
                </a:effectLst>
              </a:rPr>
              <a:t>The message to the Ephesian </a:t>
            </a: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church</a:t>
            </a:r>
          </a:p>
          <a:p>
            <a:pPr marL="342900" lvl="0" indent="-342900">
              <a:buClr>
                <a:srgbClr val="765A00"/>
              </a:buClr>
              <a:buFont typeface="+mj-lt"/>
              <a:buAutoNum type="arabicPeriod"/>
            </a:pP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The identity of the one who speaks:</a:t>
            </a:r>
          </a:p>
          <a:p>
            <a:pPr marL="342900" lvl="0" indent="-342900">
              <a:buClr>
                <a:srgbClr val="765A00"/>
              </a:buClr>
              <a:buFont typeface="+mj-lt"/>
              <a:buAutoNum type="arabicPeriod"/>
            </a:pPr>
            <a:r>
              <a:rPr lang="en-GB" sz="32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The prophetic message – </a:t>
            </a:r>
            <a:r>
              <a:rPr lang="en-GB" sz="3200" b="1" i="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“I know”</a:t>
            </a:r>
            <a:endParaRPr lang="en-GB" sz="3200" b="1" dirty="0">
              <a:ln>
                <a:solidFill>
                  <a:srgbClr val="002060"/>
                </a:solidFill>
              </a:ln>
              <a:solidFill>
                <a:srgbClr val="765A00"/>
              </a:solidFill>
              <a:effectLst>
                <a:glow rad="127000">
                  <a:srgbClr val="FFFF00"/>
                </a:glow>
                <a:outerShdw blurRad="38100" dist="38100" dir="2700000" algn="tl">
                  <a:srgbClr val="000000">
                    <a:alpha val="43137"/>
                  </a:srgbClr>
                </a:outerShdw>
              </a:effectLst>
            </a:endParaRPr>
          </a:p>
        </p:txBody>
      </p:sp>
      <p:sp>
        <p:nvSpPr>
          <p:cNvPr id="9" name="TextBox 8"/>
          <p:cNvSpPr txBox="1"/>
          <p:nvPr/>
        </p:nvSpPr>
        <p:spPr>
          <a:xfrm>
            <a:off x="1187624" y="548680"/>
            <a:ext cx="6696744" cy="646331"/>
          </a:xfrm>
          <a:prstGeom prst="rect">
            <a:avLst/>
          </a:prstGeom>
          <a:noFill/>
        </p:spPr>
        <p:txBody>
          <a:bodyPr wrap="square" rtlCol="0">
            <a:spAutoFit/>
          </a:bodyPr>
          <a:lstStyle/>
          <a:p>
            <a:pPr algn="ctr"/>
            <a:r>
              <a:rPr lang="en-GB" sz="3600" b="1" dirty="0" smtClean="0">
                <a:ln>
                  <a:solidFill>
                    <a:srgbClr val="002060"/>
                  </a:solidFill>
                </a:ln>
                <a:solidFill>
                  <a:srgbClr val="FFC000"/>
                </a:solidFill>
                <a:effectLst>
                  <a:outerShdw blurRad="38100" dist="38100" dir="2700000" algn="tl">
                    <a:srgbClr val="000000">
                      <a:alpha val="43137"/>
                    </a:srgbClr>
                  </a:outerShdw>
                </a:effectLst>
              </a:rPr>
              <a:t>Rekindle the flame</a:t>
            </a:r>
            <a:endParaRPr lang="en-GB" sz="3600" b="1" dirty="0">
              <a:ln>
                <a:solidFill>
                  <a:srgbClr val="002060"/>
                </a:solidFill>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192430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ular Callout 2"/>
          <p:cNvSpPr/>
          <p:nvPr/>
        </p:nvSpPr>
        <p:spPr>
          <a:xfrm>
            <a:off x="1331640" y="4077072"/>
            <a:ext cx="7488832" cy="2304256"/>
          </a:xfrm>
          <a:prstGeom prst="wedgeRoundRectCallout">
            <a:avLst>
              <a:gd name="adj1" fmla="val 35334"/>
              <a:gd name="adj2" fmla="val -57872"/>
              <a:gd name="adj3" fmla="val 16667"/>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037864" y="2828835"/>
            <a:ext cx="8073280" cy="1692771"/>
          </a:xfrm>
          <a:prstGeom prst="rect">
            <a:avLst/>
          </a:prstGeom>
          <a:noFill/>
        </p:spPr>
        <p:txBody>
          <a:bodyPr wrap="square" rtlCol="0">
            <a:spAutoFit/>
          </a:bodyPr>
          <a:lstStyle/>
          <a:p>
            <a:pPr marL="355600" lvl="1" indent="-355600">
              <a:buFont typeface="Arial" panose="020B0604020202020204" pitchFamily="34" charset="0"/>
              <a:buChar char="•"/>
            </a:pPr>
            <a:r>
              <a:rPr lang="en-GB" sz="2000" b="1" dirty="0" smtClean="0">
                <a:ln>
                  <a:solidFill>
                    <a:schemeClr val="bg2"/>
                  </a:solidFill>
                </a:ln>
                <a:solidFill>
                  <a:schemeClr val="accent2">
                    <a:lumMod val="50000"/>
                  </a:schemeClr>
                </a:solidFill>
                <a:effectLst>
                  <a:glow rad="127000">
                    <a:schemeClr val="tx1"/>
                  </a:glow>
                  <a:outerShdw blurRad="38100" dist="38100" dir="2700000" algn="tl">
                    <a:srgbClr val="000000">
                      <a:alpha val="43137"/>
                    </a:srgbClr>
                  </a:outerShdw>
                </a:effectLst>
              </a:rPr>
              <a:t>Commendations</a:t>
            </a:r>
          </a:p>
          <a:p>
            <a:pPr marL="355600" lvl="1" indent="-355600">
              <a:buFont typeface="Arial" panose="020B0604020202020204" pitchFamily="34" charset="0"/>
              <a:buChar char="•"/>
            </a:pPr>
            <a:r>
              <a:rPr lang="en-GB" sz="2000" b="1" dirty="0" smtClean="0">
                <a:ln>
                  <a:solidFill>
                    <a:schemeClr val="bg2"/>
                  </a:solidFill>
                </a:ln>
                <a:solidFill>
                  <a:schemeClr val="accent2">
                    <a:lumMod val="50000"/>
                  </a:schemeClr>
                </a:solidFill>
                <a:effectLst>
                  <a:glow rad="127000">
                    <a:schemeClr val="tx1"/>
                  </a:glow>
                  <a:outerShdw blurRad="38100" dist="38100" dir="2700000" algn="tl">
                    <a:srgbClr val="000000">
                      <a:alpha val="43137"/>
                    </a:srgbClr>
                  </a:outerShdw>
                </a:effectLst>
              </a:rPr>
              <a:t>Reproach</a:t>
            </a:r>
          </a:p>
          <a:p>
            <a:pPr marL="355600" lvl="1" indent="-355600">
              <a:buFont typeface="Arial" panose="020B0604020202020204" pitchFamily="34" charset="0"/>
              <a:buChar char="•"/>
            </a:pPr>
            <a:r>
              <a:rPr lang="en-GB" sz="3200" b="1" dirty="0" smtClean="0">
                <a:ln>
                  <a:solidFill>
                    <a:schemeClr val="bg2"/>
                  </a:solidFill>
                </a:ln>
                <a:solidFill>
                  <a:schemeClr val="accent2">
                    <a:lumMod val="50000"/>
                  </a:schemeClr>
                </a:solidFill>
                <a:effectLst>
                  <a:glow rad="127000">
                    <a:schemeClr val="tx1"/>
                  </a:glow>
                  <a:outerShdw blurRad="38100" dist="38100" dir="2700000" algn="tl">
                    <a:srgbClr val="000000">
                      <a:alpha val="43137"/>
                    </a:srgbClr>
                  </a:outerShdw>
                </a:effectLst>
              </a:rPr>
              <a:t>Exhortations:	</a:t>
            </a:r>
            <a:r>
              <a:rPr lang="en-GB" sz="3200" b="1" i="1" dirty="0" smtClean="0">
                <a:ln>
                  <a:solidFill>
                    <a:schemeClr val="bg2"/>
                  </a:solidFill>
                </a:ln>
                <a:solidFill>
                  <a:srgbClr val="C00000"/>
                </a:solidFill>
                <a:effectLst>
                  <a:glow rad="127000">
                    <a:schemeClr val="tx1"/>
                  </a:glow>
                  <a:outerShdw blurRad="38100" dist="38100" dir="2700000" algn="tl">
                    <a:srgbClr val="000000">
                      <a:alpha val="43137"/>
                    </a:srgbClr>
                  </a:outerShdw>
                </a:effectLst>
              </a:rPr>
              <a:t>“ </a:t>
            </a:r>
            <a:r>
              <a:rPr lang="en-GB" sz="3200" b="1" dirty="0" smtClean="0">
                <a:ln>
                  <a:solidFill>
                    <a:schemeClr val="bg2"/>
                  </a:solidFill>
                </a:ln>
                <a:solidFill>
                  <a:srgbClr val="C00000"/>
                </a:solidFill>
                <a:effectLst>
                  <a:glow rad="127000">
                    <a:schemeClr val="tx1"/>
                  </a:glow>
                  <a:outerShdw blurRad="38100" dist="38100" dir="2700000" algn="tl">
                    <a:srgbClr val="000000">
                      <a:alpha val="43137"/>
                    </a:srgbClr>
                  </a:outerShdw>
                </a:effectLst>
              </a:rPr>
              <a:t>Remember!”</a:t>
            </a:r>
            <a:endParaRPr lang="en-GB" sz="3200" b="1" dirty="0">
              <a:ln>
                <a:solidFill>
                  <a:schemeClr val="bg2"/>
                </a:solidFill>
              </a:ln>
              <a:solidFill>
                <a:srgbClr val="C00000"/>
              </a:solidFill>
              <a:effectLst>
                <a:glow rad="127000">
                  <a:schemeClr val="tx1"/>
                </a:glow>
                <a:outerShdw blurRad="38100" dist="38100" dir="2700000" algn="tl">
                  <a:srgbClr val="000000">
                    <a:alpha val="43137"/>
                  </a:srgbClr>
                </a:outerShdw>
              </a:effectLst>
            </a:endParaRPr>
          </a:p>
          <a:p>
            <a:pPr marL="0" lvl="1"/>
            <a:endParaRPr lang="en-GB" sz="3200" b="1" dirty="0">
              <a:ln>
                <a:solidFill>
                  <a:schemeClr val="bg2"/>
                </a:solidFill>
              </a:ln>
              <a:solidFill>
                <a:schemeClr val="accent2">
                  <a:lumMod val="50000"/>
                </a:schemeClr>
              </a:solidFill>
              <a:effectLst>
                <a:glow rad="127000">
                  <a:schemeClr val="tx1"/>
                </a:glow>
                <a:outerShdw blurRad="38100" dist="38100" dir="2700000" algn="tl">
                  <a:srgbClr val="000000">
                    <a:alpha val="43137"/>
                  </a:srgbClr>
                </a:outerShdw>
              </a:effectLst>
            </a:endParaRPr>
          </a:p>
        </p:txBody>
      </p:sp>
      <p:sp>
        <p:nvSpPr>
          <p:cNvPr id="5" name="TextBox 4"/>
          <p:cNvSpPr txBox="1"/>
          <p:nvPr/>
        </p:nvSpPr>
        <p:spPr>
          <a:xfrm>
            <a:off x="498416" y="1267019"/>
            <a:ext cx="8034024" cy="1446550"/>
          </a:xfrm>
          <a:prstGeom prst="rect">
            <a:avLst/>
          </a:prstGeom>
          <a:noFill/>
        </p:spPr>
        <p:txBody>
          <a:bodyPr wrap="square" rtlCol="0">
            <a:spAutoFit/>
          </a:bodyPr>
          <a:lstStyle/>
          <a:p>
            <a:pPr marL="342900" lvl="0" indent="-342900">
              <a:buClr>
                <a:srgbClr val="765A00"/>
              </a:buClr>
              <a:buFont typeface="+mj-lt"/>
              <a:buAutoNum type="arabicPeriod"/>
            </a:pPr>
            <a:r>
              <a:rPr lang="en-GB" sz="2800" b="1" dirty="0">
                <a:ln>
                  <a:solidFill>
                    <a:srgbClr val="002060"/>
                  </a:solidFill>
                </a:ln>
                <a:solidFill>
                  <a:srgbClr val="765A00"/>
                </a:solidFill>
                <a:effectLst>
                  <a:glow rad="127000">
                    <a:srgbClr val="FFFF00"/>
                  </a:glow>
                  <a:outerShdw blurRad="38100" dist="38100" dir="2700000" algn="tl">
                    <a:srgbClr val="000000">
                      <a:alpha val="43137"/>
                    </a:srgbClr>
                  </a:outerShdw>
                </a:effectLst>
              </a:rPr>
              <a:t>The message to the Ephesian </a:t>
            </a: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church</a:t>
            </a:r>
          </a:p>
          <a:p>
            <a:pPr marL="342900" lvl="0" indent="-342900">
              <a:buClr>
                <a:srgbClr val="765A00"/>
              </a:buClr>
              <a:buFont typeface="+mj-lt"/>
              <a:buAutoNum type="arabicPeriod"/>
            </a:pP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The identity of the one who speaks:</a:t>
            </a:r>
          </a:p>
          <a:p>
            <a:pPr marL="342900" lvl="0" indent="-342900">
              <a:buClr>
                <a:srgbClr val="765A00"/>
              </a:buClr>
              <a:buFont typeface="+mj-lt"/>
              <a:buAutoNum type="arabicPeriod"/>
            </a:pPr>
            <a:r>
              <a:rPr lang="en-GB" sz="32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The prophetic message – </a:t>
            </a:r>
            <a:r>
              <a:rPr lang="en-GB" sz="3200" b="1" i="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“I know”</a:t>
            </a:r>
            <a:endParaRPr lang="en-GB" sz="3200" b="1" dirty="0">
              <a:ln>
                <a:solidFill>
                  <a:srgbClr val="002060"/>
                </a:solidFill>
              </a:ln>
              <a:solidFill>
                <a:srgbClr val="765A00"/>
              </a:solidFill>
              <a:effectLst>
                <a:glow rad="127000">
                  <a:srgbClr val="FFFF00"/>
                </a:glow>
                <a:outerShdw blurRad="38100" dist="38100" dir="2700000" algn="tl">
                  <a:srgbClr val="000000">
                    <a:alpha val="43137"/>
                  </a:srgbClr>
                </a:outerShdw>
              </a:effectLst>
            </a:endParaRPr>
          </a:p>
        </p:txBody>
      </p:sp>
      <p:sp>
        <p:nvSpPr>
          <p:cNvPr id="9" name="TextBox 8"/>
          <p:cNvSpPr txBox="1"/>
          <p:nvPr/>
        </p:nvSpPr>
        <p:spPr>
          <a:xfrm>
            <a:off x="1187624" y="548680"/>
            <a:ext cx="6696744" cy="646331"/>
          </a:xfrm>
          <a:prstGeom prst="rect">
            <a:avLst/>
          </a:prstGeom>
          <a:noFill/>
        </p:spPr>
        <p:txBody>
          <a:bodyPr wrap="square" rtlCol="0">
            <a:spAutoFit/>
          </a:bodyPr>
          <a:lstStyle/>
          <a:p>
            <a:pPr algn="ctr"/>
            <a:r>
              <a:rPr lang="en-GB" sz="3600" b="1" dirty="0" smtClean="0">
                <a:ln>
                  <a:solidFill>
                    <a:srgbClr val="002060"/>
                  </a:solidFill>
                </a:ln>
                <a:solidFill>
                  <a:srgbClr val="FFC000"/>
                </a:solidFill>
                <a:effectLst>
                  <a:outerShdw blurRad="38100" dist="38100" dir="2700000" algn="tl">
                    <a:srgbClr val="000000">
                      <a:alpha val="43137"/>
                    </a:srgbClr>
                  </a:outerShdw>
                </a:effectLst>
              </a:rPr>
              <a:t>Rekindle the flame</a:t>
            </a:r>
            <a:endParaRPr lang="en-GB" sz="3600" b="1" dirty="0">
              <a:ln>
                <a:solidFill>
                  <a:srgbClr val="002060"/>
                </a:solidFill>
              </a:ln>
              <a:solidFill>
                <a:srgbClr val="FFC000"/>
              </a:solidFill>
              <a:effectLst>
                <a:outerShdw blurRad="38100" dist="38100" dir="2700000" algn="tl">
                  <a:srgbClr val="000000">
                    <a:alpha val="43137"/>
                  </a:srgbClr>
                </a:outerShdw>
              </a:effectLst>
            </a:endParaRPr>
          </a:p>
        </p:txBody>
      </p:sp>
      <p:sp>
        <p:nvSpPr>
          <p:cNvPr id="2" name="Rectangle 1"/>
          <p:cNvSpPr/>
          <p:nvPr/>
        </p:nvSpPr>
        <p:spPr>
          <a:xfrm>
            <a:off x="1403648" y="4077072"/>
            <a:ext cx="7416824" cy="2246769"/>
          </a:xfrm>
          <a:prstGeom prst="rect">
            <a:avLst/>
          </a:prstGeom>
        </p:spPr>
        <p:txBody>
          <a:bodyPr wrap="square">
            <a:spAutoFit/>
          </a:bodyPr>
          <a:lstStyle/>
          <a:p>
            <a:r>
              <a:rPr lang="en-GB" sz="2000" b="1" i="1" dirty="0">
                <a:ln>
                  <a:solidFill>
                    <a:schemeClr val="bg2"/>
                  </a:solidFill>
                </a:ln>
                <a:solidFill>
                  <a:schemeClr val="tx2">
                    <a:lumMod val="10000"/>
                  </a:schemeClr>
                </a:solidFill>
                <a:effectLst>
                  <a:glow rad="127000">
                    <a:srgbClr val="FFFF00"/>
                  </a:glow>
                  <a:outerShdw blurRad="38100" dist="38100" dir="2700000" algn="tl">
                    <a:srgbClr val="000000">
                      <a:alpha val="43137"/>
                    </a:srgbClr>
                  </a:outerShdw>
                </a:effectLst>
              </a:rPr>
              <a:t>“Remember how the Lord your God led you all the way in the desert these forty years, to humble you and test you in order in order to test you in order to know what was in your heart…Be careful that you do not forget the Lord your God…otherwise, when you…are satisfied…then your heart will become proud and you will forget the Lord your God who brought you out of slavery”  </a:t>
            </a:r>
            <a:r>
              <a:rPr lang="en-GB" sz="2000" b="1" dirty="0">
                <a:ln>
                  <a:solidFill>
                    <a:schemeClr val="bg2"/>
                  </a:solidFill>
                </a:ln>
                <a:solidFill>
                  <a:schemeClr val="tx2">
                    <a:lumMod val="10000"/>
                  </a:schemeClr>
                </a:solidFill>
                <a:effectLst>
                  <a:glow rad="127000">
                    <a:srgbClr val="FFFF00"/>
                  </a:glow>
                  <a:outerShdw blurRad="38100" dist="38100" dir="2700000" algn="tl">
                    <a:srgbClr val="000000">
                      <a:alpha val="43137"/>
                    </a:srgbClr>
                  </a:outerShdw>
                </a:effectLst>
              </a:rPr>
              <a:t>Deut. 8:2,11,14)</a:t>
            </a:r>
          </a:p>
        </p:txBody>
      </p:sp>
    </p:spTree>
    <p:extLst>
      <p:ext uri="{BB962C8B-B14F-4D97-AF65-F5344CB8AC3E}">
        <p14:creationId xmlns:p14="http://schemas.microsoft.com/office/powerpoint/2010/main" val="22992705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37864" y="2828835"/>
            <a:ext cx="8073280" cy="2185214"/>
          </a:xfrm>
          <a:prstGeom prst="rect">
            <a:avLst/>
          </a:prstGeom>
          <a:noFill/>
        </p:spPr>
        <p:txBody>
          <a:bodyPr wrap="square" rtlCol="0">
            <a:spAutoFit/>
          </a:bodyPr>
          <a:lstStyle/>
          <a:p>
            <a:pPr marL="355600" lvl="1" indent="-355600">
              <a:buFont typeface="Arial" panose="020B0604020202020204" pitchFamily="34" charset="0"/>
              <a:buChar char="•"/>
            </a:pPr>
            <a:r>
              <a:rPr lang="en-GB" sz="2000" b="1" dirty="0" smtClean="0">
                <a:ln>
                  <a:solidFill>
                    <a:schemeClr val="bg2"/>
                  </a:solidFill>
                </a:ln>
                <a:solidFill>
                  <a:schemeClr val="accent2">
                    <a:lumMod val="50000"/>
                  </a:schemeClr>
                </a:solidFill>
                <a:effectLst>
                  <a:glow rad="127000">
                    <a:schemeClr val="tx1"/>
                  </a:glow>
                  <a:outerShdw blurRad="38100" dist="38100" dir="2700000" algn="tl">
                    <a:srgbClr val="000000">
                      <a:alpha val="43137"/>
                    </a:srgbClr>
                  </a:outerShdw>
                </a:effectLst>
              </a:rPr>
              <a:t>Commendations</a:t>
            </a:r>
          </a:p>
          <a:p>
            <a:pPr marL="355600" lvl="1" indent="-355600">
              <a:buFont typeface="Arial" panose="020B0604020202020204" pitchFamily="34" charset="0"/>
              <a:buChar char="•"/>
            </a:pPr>
            <a:r>
              <a:rPr lang="en-GB" sz="2000" b="1" dirty="0" smtClean="0">
                <a:ln>
                  <a:solidFill>
                    <a:schemeClr val="bg2"/>
                  </a:solidFill>
                </a:ln>
                <a:solidFill>
                  <a:schemeClr val="accent2">
                    <a:lumMod val="50000"/>
                  </a:schemeClr>
                </a:solidFill>
                <a:effectLst>
                  <a:glow rad="127000">
                    <a:schemeClr val="tx1"/>
                  </a:glow>
                  <a:outerShdw blurRad="38100" dist="38100" dir="2700000" algn="tl">
                    <a:srgbClr val="000000">
                      <a:alpha val="43137"/>
                    </a:srgbClr>
                  </a:outerShdw>
                </a:effectLst>
              </a:rPr>
              <a:t>Reproach</a:t>
            </a:r>
          </a:p>
          <a:p>
            <a:pPr marL="355600" lvl="1" indent="-355600">
              <a:buFont typeface="Arial" panose="020B0604020202020204" pitchFamily="34" charset="0"/>
              <a:buChar char="•"/>
            </a:pPr>
            <a:r>
              <a:rPr lang="en-GB" sz="3200" b="1" dirty="0" smtClean="0">
                <a:ln>
                  <a:solidFill>
                    <a:schemeClr val="bg2"/>
                  </a:solidFill>
                </a:ln>
                <a:solidFill>
                  <a:schemeClr val="accent2">
                    <a:lumMod val="50000"/>
                  </a:schemeClr>
                </a:solidFill>
                <a:effectLst>
                  <a:glow rad="127000">
                    <a:schemeClr val="tx1"/>
                  </a:glow>
                  <a:outerShdw blurRad="38100" dist="38100" dir="2700000" algn="tl">
                    <a:srgbClr val="000000">
                      <a:alpha val="43137"/>
                    </a:srgbClr>
                  </a:outerShdw>
                </a:effectLst>
              </a:rPr>
              <a:t>Exhortations:	</a:t>
            </a:r>
            <a:r>
              <a:rPr lang="en-GB" sz="3200" b="1" i="1" dirty="0" smtClean="0">
                <a:ln>
                  <a:solidFill>
                    <a:schemeClr val="bg2"/>
                  </a:solidFill>
                </a:ln>
                <a:solidFill>
                  <a:srgbClr val="C00000"/>
                </a:solidFill>
                <a:effectLst>
                  <a:glow rad="127000">
                    <a:schemeClr val="tx1"/>
                  </a:glow>
                  <a:outerShdw blurRad="38100" dist="38100" dir="2700000" algn="tl">
                    <a:srgbClr val="000000">
                      <a:alpha val="43137"/>
                    </a:srgbClr>
                  </a:outerShdw>
                </a:effectLst>
              </a:rPr>
              <a:t>“ Remember!</a:t>
            </a:r>
            <a:r>
              <a:rPr lang="en-GB" sz="3200" b="1" dirty="0" smtClean="0">
                <a:ln>
                  <a:solidFill>
                    <a:schemeClr val="bg2"/>
                  </a:solidFill>
                </a:ln>
                <a:solidFill>
                  <a:srgbClr val="C00000"/>
                </a:solidFill>
                <a:effectLst>
                  <a:glow rad="127000">
                    <a:schemeClr val="tx1"/>
                  </a:glow>
                  <a:outerShdw blurRad="38100" dist="38100" dir="2700000" algn="tl">
                    <a:srgbClr val="000000">
                      <a:alpha val="43137"/>
                    </a:srgbClr>
                  </a:outerShdw>
                </a:effectLst>
              </a:rPr>
              <a:t>”</a:t>
            </a:r>
          </a:p>
          <a:p>
            <a:pPr marL="457200" lvl="2"/>
            <a:r>
              <a:rPr lang="en-GB" sz="3200" b="1" dirty="0">
                <a:ln>
                  <a:solidFill>
                    <a:schemeClr val="bg2"/>
                  </a:solidFill>
                </a:ln>
                <a:solidFill>
                  <a:srgbClr val="C00000"/>
                </a:solidFill>
                <a:effectLst>
                  <a:glow rad="127000">
                    <a:schemeClr val="tx1"/>
                  </a:glow>
                  <a:outerShdw blurRad="38100" dist="38100" dir="2700000" algn="tl">
                    <a:srgbClr val="000000">
                      <a:alpha val="43137"/>
                    </a:srgbClr>
                  </a:outerShdw>
                </a:effectLst>
              </a:rPr>
              <a:t>	</a:t>
            </a:r>
            <a:r>
              <a:rPr lang="en-GB" sz="3200" b="1" dirty="0" smtClean="0">
                <a:ln>
                  <a:solidFill>
                    <a:schemeClr val="bg2"/>
                  </a:solidFill>
                </a:ln>
                <a:solidFill>
                  <a:srgbClr val="C00000"/>
                </a:solidFill>
                <a:effectLst>
                  <a:glow rad="127000">
                    <a:schemeClr val="tx1"/>
                  </a:glow>
                  <a:outerShdw blurRad="38100" dist="38100" dir="2700000" algn="tl">
                    <a:srgbClr val="000000">
                      <a:alpha val="43137"/>
                    </a:srgbClr>
                  </a:outerShdw>
                </a:effectLst>
              </a:rPr>
              <a:t>			</a:t>
            </a:r>
            <a:r>
              <a:rPr lang="en-GB" sz="3200" b="1" i="1" dirty="0" smtClean="0">
                <a:ln>
                  <a:solidFill>
                    <a:schemeClr val="bg2"/>
                  </a:solidFill>
                </a:ln>
                <a:solidFill>
                  <a:srgbClr val="C00000"/>
                </a:solidFill>
                <a:effectLst>
                  <a:glow rad="127000">
                    <a:schemeClr val="tx1"/>
                  </a:glow>
                  <a:outerShdw blurRad="38100" dist="38100" dir="2700000" algn="tl">
                    <a:srgbClr val="000000">
                      <a:alpha val="43137"/>
                    </a:srgbClr>
                  </a:outerShdw>
                </a:effectLst>
              </a:rPr>
              <a:t>“ Repent!”</a:t>
            </a:r>
            <a:endParaRPr lang="en-GB" sz="3200" b="1" dirty="0">
              <a:ln>
                <a:solidFill>
                  <a:schemeClr val="bg2"/>
                </a:solidFill>
              </a:ln>
              <a:solidFill>
                <a:srgbClr val="C00000"/>
              </a:solidFill>
              <a:effectLst>
                <a:glow rad="127000">
                  <a:schemeClr val="tx1"/>
                </a:glow>
                <a:outerShdw blurRad="38100" dist="38100" dir="2700000" algn="tl">
                  <a:srgbClr val="000000">
                    <a:alpha val="43137"/>
                  </a:srgbClr>
                </a:outerShdw>
              </a:effectLst>
            </a:endParaRPr>
          </a:p>
          <a:p>
            <a:pPr marL="0" lvl="1"/>
            <a:endParaRPr lang="en-GB" sz="3200" b="1" dirty="0">
              <a:ln>
                <a:solidFill>
                  <a:schemeClr val="bg2"/>
                </a:solidFill>
              </a:ln>
              <a:solidFill>
                <a:schemeClr val="accent2">
                  <a:lumMod val="50000"/>
                </a:schemeClr>
              </a:solidFill>
              <a:effectLst>
                <a:glow rad="127000">
                  <a:schemeClr val="tx1"/>
                </a:glow>
                <a:outerShdw blurRad="38100" dist="38100" dir="2700000" algn="tl">
                  <a:srgbClr val="000000">
                    <a:alpha val="43137"/>
                  </a:srgbClr>
                </a:outerShdw>
              </a:effectLst>
            </a:endParaRPr>
          </a:p>
        </p:txBody>
      </p:sp>
      <p:sp>
        <p:nvSpPr>
          <p:cNvPr id="5" name="TextBox 4"/>
          <p:cNvSpPr txBox="1"/>
          <p:nvPr/>
        </p:nvSpPr>
        <p:spPr>
          <a:xfrm>
            <a:off x="498416" y="1267019"/>
            <a:ext cx="8034024" cy="1446550"/>
          </a:xfrm>
          <a:prstGeom prst="rect">
            <a:avLst/>
          </a:prstGeom>
          <a:noFill/>
        </p:spPr>
        <p:txBody>
          <a:bodyPr wrap="square" rtlCol="0">
            <a:spAutoFit/>
          </a:bodyPr>
          <a:lstStyle/>
          <a:p>
            <a:pPr marL="342900" lvl="0" indent="-342900">
              <a:buClr>
                <a:srgbClr val="765A00"/>
              </a:buClr>
              <a:buFont typeface="+mj-lt"/>
              <a:buAutoNum type="arabicPeriod"/>
            </a:pPr>
            <a:r>
              <a:rPr lang="en-GB" sz="2800" b="1" dirty="0">
                <a:ln>
                  <a:solidFill>
                    <a:srgbClr val="002060"/>
                  </a:solidFill>
                </a:ln>
                <a:solidFill>
                  <a:srgbClr val="765A00"/>
                </a:solidFill>
                <a:effectLst>
                  <a:glow rad="127000">
                    <a:srgbClr val="FFFF00"/>
                  </a:glow>
                  <a:outerShdw blurRad="38100" dist="38100" dir="2700000" algn="tl">
                    <a:srgbClr val="000000">
                      <a:alpha val="43137"/>
                    </a:srgbClr>
                  </a:outerShdw>
                </a:effectLst>
              </a:rPr>
              <a:t>The message to the Ephesian </a:t>
            </a: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church</a:t>
            </a:r>
          </a:p>
          <a:p>
            <a:pPr marL="342900" lvl="0" indent="-342900">
              <a:buClr>
                <a:srgbClr val="765A00"/>
              </a:buClr>
              <a:buFont typeface="+mj-lt"/>
              <a:buAutoNum type="arabicPeriod"/>
            </a:pP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The identity of the one who speaks:</a:t>
            </a:r>
          </a:p>
          <a:p>
            <a:pPr marL="342900" lvl="0" indent="-342900">
              <a:buClr>
                <a:srgbClr val="765A00"/>
              </a:buClr>
              <a:buFont typeface="+mj-lt"/>
              <a:buAutoNum type="arabicPeriod"/>
            </a:pPr>
            <a:r>
              <a:rPr lang="en-GB" sz="32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The prophetic message – </a:t>
            </a:r>
            <a:r>
              <a:rPr lang="en-GB" sz="3200" b="1" i="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“I know”</a:t>
            </a:r>
            <a:endParaRPr lang="en-GB" sz="3200" b="1" dirty="0">
              <a:ln>
                <a:solidFill>
                  <a:srgbClr val="002060"/>
                </a:solidFill>
              </a:ln>
              <a:solidFill>
                <a:srgbClr val="765A00"/>
              </a:solidFill>
              <a:effectLst>
                <a:glow rad="127000">
                  <a:srgbClr val="FFFF00"/>
                </a:glow>
                <a:outerShdw blurRad="38100" dist="38100" dir="2700000" algn="tl">
                  <a:srgbClr val="000000">
                    <a:alpha val="43137"/>
                  </a:srgbClr>
                </a:outerShdw>
              </a:effectLst>
            </a:endParaRPr>
          </a:p>
        </p:txBody>
      </p:sp>
      <p:sp>
        <p:nvSpPr>
          <p:cNvPr id="9" name="TextBox 8"/>
          <p:cNvSpPr txBox="1"/>
          <p:nvPr/>
        </p:nvSpPr>
        <p:spPr>
          <a:xfrm>
            <a:off x="1187624" y="548680"/>
            <a:ext cx="6696744" cy="646331"/>
          </a:xfrm>
          <a:prstGeom prst="rect">
            <a:avLst/>
          </a:prstGeom>
          <a:noFill/>
        </p:spPr>
        <p:txBody>
          <a:bodyPr wrap="square" rtlCol="0">
            <a:spAutoFit/>
          </a:bodyPr>
          <a:lstStyle/>
          <a:p>
            <a:pPr algn="ctr"/>
            <a:r>
              <a:rPr lang="en-GB" sz="3600" b="1" dirty="0" smtClean="0">
                <a:ln>
                  <a:solidFill>
                    <a:srgbClr val="002060"/>
                  </a:solidFill>
                </a:ln>
                <a:solidFill>
                  <a:srgbClr val="FFC000"/>
                </a:solidFill>
                <a:effectLst>
                  <a:outerShdw blurRad="38100" dist="38100" dir="2700000" algn="tl">
                    <a:srgbClr val="000000">
                      <a:alpha val="43137"/>
                    </a:srgbClr>
                  </a:outerShdw>
                </a:effectLst>
              </a:rPr>
              <a:t>Rekindle the flame</a:t>
            </a:r>
            <a:endParaRPr lang="en-GB" sz="3600" b="1" dirty="0">
              <a:ln>
                <a:solidFill>
                  <a:srgbClr val="002060"/>
                </a:solidFill>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394645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ular Callout 2"/>
          <p:cNvSpPr/>
          <p:nvPr/>
        </p:nvSpPr>
        <p:spPr>
          <a:xfrm>
            <a:off x="2627784" y="4336940"/>
            <a:ext cx="6192688" cy="1828364"/>
          </a:xfrm>
          <a:prstGeom prst="wedgeRoundRectCallout">
            <a:avLst>
              <a:gd name="adj1" fmla="val -36747"/>
              <a:gd name="adj2" fmla="val -63641"/>
              <a:gd name="adj3" fmla="val 16667"/>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037864" y="2828835"/>
            <a:ext cx="8073280" cy="1508105"/>
          </a:xfrm>
          <a:prstGeom prst="rect">
            <a:avLst/>
          </a:prstGeom>
          <a:noFill/>
        </p:spPr>
        <p:txBody>
          <a:bodyPr wrap="square" rtlCol="0">
            <a:spAutoFit/>
          </a:bodyPr>
          <a:lstStyle/>
          <a:p>
            <a:pPr marL="355600" lvl="1" indent="-355600">
              <a:buFont typeface="Arial" panose="020B0604020202020204" pitchFamily="34" charset="0"/>
              <a:buChar char="•"/>
            </a:pPr>
            <a:r>
              <a:rPr lang="en-GB" sz="2000" b="1" dirty="0" smtClean="0">
                <a:ln>
                  <a:solidFill>
                    <a:schemeClr val="bg2"/>
                  </a:solidFill>
                </a:ln>
                <a:solidFill>
                  <a:schemeClr val="accent2">
                    <a:lumMod val="50000"/>
                  </a:schemeClr>
                </a:solidFill>
                <a:effectLst>
                  <a:glow rad="127000">
                    <a:schemeClr val="tx1"/>
                  </a:glow>
                  <a:outerShdw blurRad="38100" dist="38100" dir="2700000" algn="tl">
                    <a:srgbClr val="000000">
                      <a:alpha val="43137"/>
                    </a:srgbClr>
                  </a:outerShdw>
                </a:effectLst>
              </a:rPr>
              <a:t>Commendations</a:t>
            </a:r>
          </a:p>
          <a:p>
            <a:pPr marL="355600" lvl="1" indent="-355600">
              <a:buFont typeface="Arial" panose="020B0604020202020204" pitchFamily="34" charset="0"/>
              <a:buChar char="•"/>
            </a:pPr>
            <a:r>
              <a:rPr lang="en-GB" sz="2000" b="1" dirty="0" smtClean="0">
                <a:ln>
                  <a:solidFill>
                    <a:schemeClr val="bg2"/>
                  </a:solidFill>
                </a:ln>
                <a:solidFill>
                  <a:schemeClr val="accent2">
                    <a:lumMod val="50000"/>
                  </a:schemeClr>
                </a:solidFill>
                <a:effectLst>
                  <a:glow rad="127000">
                    <a:schemeClr val="tx1"/>
                  </a:glow>
                  <a:outerShdw blurRad="38100" dist="38100" dir="2700000" algn="tl">
                    <a:srgbClr val="000000">
                      <a:alpha val="43137"/>
                    </a:srgbClr>
                  </a:outerShdw>
                </a:effectLst>
              </a:rPr>
              <a:t>Reproach</a:t>
            </a:r>
          </a:p>
          <a:p>
            <a:pPr marL="355600" lvl="1" indent="-355600">
              <a:buFont typeface="Arial" panose="020B0604020202020204" pitchFamily="34" charset="0"/>
              <a:buChar char="•"/>
            </a:pPr>
            <a:r>
              <a:rPr lang="en-GB" sz="2000" b="1" dirty="0" smtClean="0">
                <a:ln>
                  <a:solidFill>
                    <a:schemeClr val="bg2"/>
                  </a:solidFill>
                </a:ln>
                <a:solidFill>
                  <a:schemeClr val="accent2">
                    <a:lumMod val="50000"/>
                  </a:schemeClr>
                </a:solidFill>
                <a:effectLst>
                  <a:glow rad="127000">
                    <a:schemeClr val="tx1"/>
                  </a:glow>
                  <a:outerShdw blurRad="38100" dist="38100" dir="2700000" algn="tl">
                    <a:srgbClr val="000000">
                      <a:alpha val="43137"/>
                    </a:srgbClr>
                  </a:outerShdw>
                </a:effectLst>
              </a:rPr>
              <a:t>Exhortations</a:t>
            </a:r>
          </a:p>
          <a:p>
            <a:pPr marL="355600" lvl="1" indent="-355600">
              <a:buFont typeface="Arial" panose="020B0604020202020204" pitchFamily="34" charset="0"/>
              <a:buChar char="•"/>
            </a:pPr>
            <a:r>
              <a:rPr lang="en-GB" sz="3200" b="1" dirty="0" smtClean="0">
                <a:ln>
                  <a:solidFill>
                    <a:schemeClr val="bg2"/>
                  </a:solidFill>
                </a:ln>
                <a:solidFill>
                  <a:schemeClr val="accent2">
                    <a:lumMod val="50000"/>
                  </a:schemeClr>
                </a:solidFill>
                <a:effectLst>
                  <a:glow rad="127000">
                    <a:schemeClr val="tx1"/>
                  </a:glow>
                  <a:outerShdw blurRad="38100" dist="38100" dir="2700000" algn="tl">
                    <a:srgbClr val="000000">
                      <a:alpha val="43137"/>
                    </a:srgbClr>
                  </a:outerShdw>
                </a:effectLst>
              </a:rPr>
              <a:t>Warning	</a:t>
            </a:r>
            <a:endParaRPr lang="en-GB" sz="3200" b="1" dirty="0">
              <a:ln>
                <a:solidFill>
                  <a:schemeClr val="bg2"/>
                </a:solidFill>
              </a:ln>
              <a:solidFill>
                <a:schemeClr val="accent2">
                  <a:lumMod val="50000"/>
                </a:schemeClr>
              </a:solidFill>
              <a:effectLst>
                <a:glow rad="127000">
                  <a:schemeClr val="tx1"/>
                </a:glow>
                <a:outerShdw blurRad="38100" dist="38100" dir="2700000" algn="tl">
                  <a:srgbClr val="000000">
                    <a:alpha val="43137"/>
                  </a:srgbClr>
                </a:outerShdw>
              </a:effectLst>
            </a:endParaRPr>
          </a:p>
        </p:txBody>
      </p:sp>
      <p:sp>
        <p:nvSpPr>
          <p:cNvPr id="5" name="TextBox 4"/>
          <p:cNvSpPr txBox="1"/>
          <p:nvPr/>
        </p:nvSpPr>
        <p:spPr>
          <a:xfrm>
            <a:off x="498416" y="1267019"/>
            <a:ext cx="8034024" cy="1446550"/>
          </a:xfrm>
          <a:prstGeom prst="rect">
            <a:avLst/>
          </a:prstGeom>
          <a:noFill/>
        </p:spPr>
        <p:txBody>
          <a:bodyPr wrap="square" rtlCol="0">
            <a:spAutoFit/>
          </a:bodyPr>
          <a:lstStyle/>
          <a:p>
            <a:pPr marL="342900" lvl="0" indent="-342900">
              <a:buClr>
                <a:srgbClr val="765A00"/>
              </a:buClr>
              <a:buFont typeface="+mj-lt"/>
              <a:buAutoNum type="arabicPeriod"/>
            </a:pPr>
            <a:r>
              <a:rPr lang="en-GB" sz="2800" b="1" dirty="0">
                <a:ln>
                  <a:solidFill>
                    <a:srgbClr val="002060"/>
                  </a:solidFill>
                </a:ln>
                <a:solidFill>
                  <a:srgbClr val="765A00"/>
                </a:solidFill>
                <a:effectLst>
                  <a:glow rad="127000">
                    <a:srgbClr val="FFFF00"/>
                  </a:glow>
                  <a:outerShdw blurRad="38100" dist="38100" dir="2700000" algn="tl">
                    <a:srgbClr val="000000">
                      <a:alpha val="43137"/>
                    </a:srgbClr>
                  </a:outerShdw>
                </a:effectLst>
              </a:rPr>
              <a:t>The message to the Ephesian </a:t>
            </a: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church</a:t>
            </a:r>
          </a:p>
          <a:p>
            <a:pPr marL="342900" lvl="0" indent="-342900">
              <a:buClr>
                <a:srgbClr val="765A00"/>
              </a:buClr>
              <a:buFont typeface="+mj-lt"/>
              <a:buAutoNum type="arabicPeriod"/>
            </a:pP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The identity of the one who speaks:</a:t>
            </a:r>
          </a:p>
          <a:p>
            <a:pPr marL="342900" lvl="0" indent="-342900">
              <a:buClr>
                <a:srgbClr val="765A00"/>
              </a:buClr>
              <a:buFont typeface="+mj-lt"/>
              <a:buAutoNum type="arabicPeriod"/>
            </a:pPr>
            <a:r>
              <a:rPr lang="en-GB" sz="32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The prophetic message – </a:t>
            </a:r>
            <a:r>
              <a:rPr lang="en-GB" sz="3200" b="1" i="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“I know”</a:t>
            </a:r>
            <a:endParaRPr lang="en-GB" sz="3200" b="1" dirty="0">
              <a:ln>
                <a:solidFill>
                  <a:srgbClr val="002060"/>
                </a:solidFill>
              </a:ln>
              <a:solidFill>
                <a:srgbClr val="765A00"/>
              </a:solidFill>
              <a:effectLst>
                <a:glow rad="127000">
                  <a:srgbClr val="FFFF00"/>
                </a:glow>
                <a:outerShdw blurRad="38100" dist="38100" dir="2700000" algn="tl">
                  <a:srgbClr val="000000">
                    <a:alpha val="43137"/>
                  </a:srgbClr>
                </a:outerShdw>
              </a:effectLst>
            </a:endParaRPr>
          </a:p>
        </p:txBody>
      </p:sp>
      <p:sp>
        <p:nvSpPr>
          <p:cNvPr id="9" name="TextBox 8"/>
          <p:cNvSpPr txBox="1"/>
          <p:nvPr/>
        </p:nvSpPr>
        <p:spPr>
          <a:xfrm>
            <a:off x="1187624" y="548680"/>
            <a:ext cx="6696744" cy="646331"/>
          </a:xfrm>
          <a:prstGeom prst="rect">
            <a:avLst/>
          </a:prstGeom>
          <a:noFill/>
        </p:spPr>
        <p:txBody>
          <a:bodyPr wrap="square" rtlCol="0">
            <a:spAutoFit/>
          </a:bodyPr>
          <a:lstStyle/>
          <a:p>
            <a:pPr algn="ctr"/>
            <a:r>
              <a:rPr lang="en-GB" sz="3600" b="1" dirty="0" smtClean="0">
                <a:ln>
                  <a:solidFill>
                    <a:srgbClr val="002060"/>
                  </a:solidFill>
                </a:ln>
                <a:solidFill>
                  <a:srgbClr val="FFC000"/>
                </a:solidFill>
                <a:effectLst>
                  <a:outerShdw blurRad="38100" dist="38100" dir="2700000" algn="tl">
                    <a:srgbClr val="000000">
                      <a:alpha val="43137"/>
                    </a:srgbClr>
                  </a:outerShdw>
                </a:effectLst>
              </a:rPr>
              <a:t>Rekindle the flame</a:t>
            </a:r>
            <a:endParaRPr lang="en-GB" sz="3600" b="1" dirty="0">
              <a:ln>
                <a:solidFill>
                  <a:srgbClr val="002060"/>
                </a:solidFill>
              </a:ln>
              <a:solidFill>
                <a:srgbClr val="FFC000"/>
              </a:solidFill>
              <a:effectLst>
                <a:outerShdw blurRad="38100" dist="38100" dir="2700000" algn="tl">
                  <a:srgbClr val="000000">
                    <a:alpha val="43137"/>
                  </a:srgbClr>
                </a:outerShdw>
              </a:effectLst>
            </a:endParaRPr>
          </a:p>
        </p:txBody>
      </p:sp>
      <p:sp>
        <p:nvSpPr>
          <p:cNvPr id="2" name="Rectangle 1"/>
          <p:cNvSpPr/>
          <p:nvPr/>
        </p:nvSpPr>
        <p:spPr>
          <a:xfrm>
            <a:off x="2627784" y="4509120"/>
            <a:ext cx="6192688" cy="1384995"/>
          </a:xfrm>
          <a:prstGeom prst="rect">
            <a:avLst/>
          </a:prstGeom>
        </p:spPr>
        <p:txBody>
          <a:bodyPr wrap="square">
            <a:spAutoFit/>
          </a:bodyPr>
          <a:lstStyle/>
          <a:p>
            <a:pPr lvl="0"/>
            <a:r>
              <a:rPr lang="en-GB" sz="2800" b="1" i="1" dirty="0">
                <a:ln>
                  <a:solidFill>
                    <a:schemeClr val="accent1">
                      <a:shade val="50000"/>
                    </a:schemeClr>
                  </a:solidFill>
                </a:ln>
                <a:solidFill>
                  <a:srgbClr val="FF0000"/>
                </a:solidFill>
                <a:effectLst>
                  <a:glow rad="127000">
                    <a:schemeClr val="tx1"/>
                  </a:glow>
                  <a:outerShdw blurRad="38100" dist="38100" dir="2700000" algn="tl">
                    <a:srgbClr val="000000">
                      <a:alpha val="43137"/>
                    </a:srgbClr>
                  </a:outerShdw>
                </a:effectLst>
              </a:rPr>
              <a:t>“If you do not repent, I will come to you and remove your lampstand from its place</a:t>
            </a:r>
            <a:r>
              <a:rPr lang="en-GB" sz="2800" b="1" i="1" dirty="0" smtClean="0">
                <a:ln>
                  <a:solidFill>
                    <a:schemeClr val="accent1">
                      <a:shade val="50000"/>
                    </a:schemeClr>
                  </a:solidFill>
                </a:ln>
                <a:solidFill>
                  <a:srgbClr val="FF0000"/>
                </a:solidFill>
                <a:effectLst>
                  <a:glow rad="127000">
                    <a:schemeClr val="tx1"/>
                  </a:glow>
                  <a:outerShdw blurRad="38100" dist="38100" dir="2700000" algn="tl">
                    <a:srgbClr val="000000">
                      <a:alpha val="43137"/>
                    </a:srgbClr>
                  </a:outerShdw>
                </a:effectLst>
              </a:rPr>
              <a:t>” </a:t>
            </a:r>
            <a:r>
              <a:rPr lang="en-GB" sz="2800" b="1" dirty="0" smtClean="0">
                <a:ln>
                  <a:solidFill>
                    <a:schemeClr val="accent1">
                      <a:shade val="50000"/>
                    </a:schemeClr>
                  </a:solidFill>
                </a:ln>
                <a:solidFill>
                  <a:srgbClr val="FF0000"/>
                </a:solidFill>
                <a:effectLst>
                  <a:glow rad="127000">
                    <a:schemeClr val="tx1"/>
                  </a:glow>
                  <a:outerShdw blurRad="38100" dist="38100" dir="2700000" algn="tl">
                    <a:srgbClr val="000000">
                      <a:alpha val="43137"/>
                    </a:srgbClr>
                  </a:outerShdw>
                </a:effectLst>
              </a:rPr>
              <a:t>(v.5)</a:t>
            </a:r>
            <a:endParaRPr lang="en-GB" sz="2800" b="1" i="1" dirty="0">
              <a:ln>
                <a:solidFill>
                  <a:schemeClr val="accent1">
                    <a:shade val="50000"/>
                  </a:schemeClr>
                </a:solidFill>
              </a:ln>
              <a:solidFill>
                <a:srgbClr val="FF0000"/>
              </a:solidFill>
              <a:effectLst>
                <a:glow rad="127000">
                  <a:schemeClr val="tx1"/>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4989002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p:nvPr/>
        </p:nvSpPr>
        <p:spPr>
          <a:xfrm>
            <a:off x="971600" y="3429000"/>
            <a:ext cx="7704856" cy="2246769"/>
          </a:xfrm>
          <a:prstGeom prst="wedgeRoundRectCallout">
            <a:avLst>
              <a:gd name="adj1" fmla="val 14375"/>
              <a:gd name="adj2" fmla="val -67806"/>
              <a:gd name="adj3" fmla="val 16667"/>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98416" y="1267019"/>
            <a:ext cx="8034024" cy="1938992"/>
          </a:xfrm>
          <a:prstGeom prst="rect">
            <a:avLst/>
          </a:prstGeom>
          <a:noFill/>
        </p:spPr>
        <p:txBody>
          <a:bodyPr wrap="square" rtlCol="0">
            <a:spAutoFit/>
          </a:bodyPr>
          <a:lstStyle/>
          <a:p>
            <a:pPr marL="342900" lvl="0" indent="-342900">
              <a:buClr>
                <a:srgbClr val="765A00"/>
              </a:buClr>
              <a:buFont typeface="+mj-lt"/>
              <a:buAutoNum type="arabicPeriod"/>
            </a:pPr>
            <a:r>
              <a:rPr lang="en-GB" sz="2800" b="1" dirty="0">
                <a:ln>
                  <a:solidFill>
                    <a:srgbClr val="002060"/>
                  </a:solidFill>
                </a:ln>
                <a:solidFill>
                  <a:srgbClr val="765A00"/>
                </a:solidFill>
                <a:effectLst>
                  <a:glow rad="127000">
                    <a:srgbClr val="FFFF00"/>
                  </a:glow>
                  <a:outerShdw blurRad="38100" dist="38100" dir="2700000" algn="tl">
                    <a:srgbClr val="000000">
                      <a:alpha val="43137"/>
                    </a:srgbClr>
                  </a:outerShdw>
                </a:effectLst>
              </a:rPr>
              <a:t>The message to the Ephesian </a:t>
            </a: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church</a:t>
            </a:r>
          </a:p>
          <a:p>
            <a:pPr marL="342900" lvl="0" indent="-342900">
              <a:buClr>
                <a:srgbClr val="765A00"/>
              </a:buClr>
              <a:buFont typeface="+mj-lt"/>
              <a:buAutoNum type="arabicPeriod"/>
            </a:pP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The identity of the one who speaks:</a:t>
            </a:r>
          </a:p>
          <a:p>
            <a:pPr marL="342900" lvl="0" indent="-342900">
              <a:buClr>
                <a:srgbClr val="765A00"/>
              </a:buClr>
              <a:buFont typeface="+mj-lt"/>
              <a:buAutoNum type="arabicPeriod"/>
            </a:pP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The prophetic message – </a:t>
            </a:r>
            <a:r>
              <a:rPr lang="en-GB" sz="2800" b="1" i="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“I know”</a:t>
            </a:r>
          </a:p>
          <a:p>
            <a:pPr marL="342900" lvl="0" indent="-342900">
              <a:buClr>
                <a:srgbClr val="765A00"/>
              </a:buClr>
              <a:buFont typeface="+mj-lt"/>
              <a:buAutoNum type="arabicPeriod"/>
            </a:pPr>
            <a:r>
              <a:rPr lang="en-GB" sz="32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Exhortation and promise</a:t>
            </a:r>
            <a:endParaRPr lang="en-GB" sz="3200" b="1" dirty="0">
              <a:ln>
                <a:solidFill>
                  <a:srgbClr val="002060"/>
                </a:solidFill>
              </a:ln>
              <a:solidFill>
                <a:srgbClr val="765A00"/>
              </a:solidFill>
              <a:effectLst>
                <a:glow rad="127000">
                  <a:srgbClr val="FFFF00"/>
                </a:glow>
                <a:outerShdw blurRad="38100" dist="38100" dir="2700000" algn="tl">
                  <a:srgbClr val="000000">
                    <a:alpha val="43137"/>
                  </a:srgbClr>
                </a:outerShdw>
              </a:effectLst>
            </a:endParaRPr>
          </a:p>
        </p:txBody>
      </p:sp>
      <p:sp>
        <p:nvSpPr>
          <p:cNvPr id="9" name="TextBox 8"/>
          <p:cNvSpPr txBox="1"/>
          <p:nvPr/>
        </p:nvSpPr>
        <p:spPr>
          <a:xfrm>
            <a:off x="1187624" y="548680"/>
            <a:ext cx="6696744" cy="646331"/>
          </a:xfrm>
          <a:prstGeom prst="rect">
            <a:avLst/>
          </a:prstGeom>
          <a:noFill/>
        </p:spPr>
        <p:txBody>
          <a:bodyPr wrap="square" rtlCol="0">
            <a:spAutoFit/>
          </a:bodyPr>
          <a:lstStyle/>
          <a:p>
            <a:pPr algn="ctr"/>
            <a:r>
              <a:rPr lang="en-GB" sz="3600" b="1" dirty="0" smtClean="0">
                <a:ln>
                  <a:solidFill>
                    <a:srgbClr val="002060"/>
                  </a:solidFill>
                </a:ln>
                <a:solidFill>
                  <a:srgbClr val="FFC000"/>
                </a:solidFill>
                <a:effectLst>
                  <a:outerShdw blurRad="38100" dist="38100" dir="2700000" algn="tl">
                    <a:srgbClr val="000000">
                      <a:alpha val="43137"/>
                    </a:srgbClr>
                  </a:outerShdw>
                </a:effectLst>
              </a:rPr>
              <a:t>Rekindle the flame</a:t>
            </a:r>
            <a:endParaRPr lang="en-GB" sz="3600" b="1" dirty="0">
              <a:ln>
                <a:solidFill>
                  <a:srgbClr val="002060"/>
                </a:solidFill>
              </a:ln>
              <a:solidFill>
                <a:srgbClr val="FFC000"/>
              </a:solidFill>
              <a:effectLst>
                <a:outerShdw blurRad="38100" dist="38100" dir="2700000" algn="tl">
                  <a:srgbClr val="000000">
                    <a:alpha val="43137"/>
                  </a:srgbClr>
                </a:outerShdw>
              </a:effectLst>
            </a:endParaRPr>
          </a:p>
        </p:txBody>
      </p:sp>
      <p:sp>
        <p:nvSpPr>
          <p:cNvPr id="6" name="TextBox 5"/>
          <p:cNvSpPr txBox="1"/>
          <p:nvPr/>
        </p:nvSpPr>
        <p:spPr>
          <a:xfrm>
            <a:off x="971600" y="3429000"/>
            <a:ext cx="7704856" cy="2246769"/>
          </a:xfrm>
          <a:prstGeom prst="rect">
            <a:avLst/>
          </a:prstGeom>
          <a:noFill/>
        </p:spPr>
        <p:txBody>
          <a:bodyPr wrap="square" rtlCol="0">
            <a:spAutoFit/>
          </a:bodyPr>
          <a:lstStyle/>
          <a:p>
            <a:r>
              <a:rPr lang="en-GB" sz="2800" b="1" i="1" dirty="0" smtClean="0">
                <a:ln>
                  <a:solidFill>
                    <a:schemeClr val="bg2">
                      <a:lumMod val="50000"/>
                    </a:schemeClr>
                  </a:solidFill>
                </a:ln>
                <a:solidFill>
                  <a:srgbClr val="C00000"/>
                </a:solidFill>
                <a:effectLst>
                  <a:glow rad="127000">
                    <a:schemeClr val="tx1"/>
                  </a:glow>
                  <a:outerShdw blurRad="38100" dist="38100" dir="2700000" algn="tl">
                    <a:srgbClr val="000000">
                      <a:alpha val="43137"/>
                    </a:srgbClr>
                  </a:outerShdw>
                </a:effectLst>
              </a:rPr>
              <a:t>“He who has an ear, let him hear what the Spirit says to the churches. To him who overcomes, I will give the right to eat from the tree of life which is in the paradise of God” </a:t>
            </a:r>
            <a:r>
              <a:rPr lang="en-GB" sz="2800" b="1" dirty="0" smtClean="0">
                <a:ln>
                  <a:solidFill>
                    <a:schemeClr val="bg2">
                      <a:lumMod val="50000"/>
                    </a:schemeClr>
                  </a:solidFill>
                </a:ln>
                <a:solidFill>
                  <a:srgbClr val="C00000"/>
                </a:solidFill>
                <a:effectLst>
                  <a:glow rad="127000">
                    <a:schemeClr val="tx1"/>
                  </a:glow>
                  <a:outerShdw blurRad="38100" dist="38100" dir="2700000" algn="tl">
                    <a:srgbClr val="000000">
                      <a:alpha val="43137"/>
                    </a:srgbClr>
                  </a:outerShdw>
                </a:effectLst>
              </a:rPr>
              <a:t>(v.7)</a:t>
            </a:r>
            <a:r>
              <a:rPr lang="en-GB" sz="2800" b="1" i="1" dirty="0" smtClean="0">
                <a:ln>
                  <a:solidFill>
                    <a:schemeClr val="bg2">
                      <a:lumMod val="50000"/>
                    </a:schemeClr>
                  </a:solidFill>
                </a:ln>
                <a:solidFill>
                  <a:srgbClr val="C00000"/>
                </a:solidFill>
                <a:effectLst>
                  <a:glow rad="127000">
                    <a:schemeClr val="tx1"/>
                  </a:glow>
                  <a:outerShdw blurRad="38100" dist="38100" dir="2700000" algn="tl">
                    <a:srgbClr val="000000">
                      <a:alpha val="43137"/>
                    </a:srgbClr>
                  </a:outerShdw>
                </a:effectLst>
              </a:rPr>
              <a:t> </a:t>
            </a:r>
            <a:endParaRPr lang="en-GB" sz="2800" b="1" i="1" dirty="0">
              <a:ln>
                <a:solidFill>
                  <a:schemeClr val="bg2">
                    <a:lumMod val="50000"/>
                  </a:schemeClr>
                </a:solidFill>
              </a:ln>
              <a:solidFill>
                <a:srgbClr val="C00000"/>
              </a:solidFill>
              <a:effectLst>
                <a:glow rad="127000">
                  <a:schemeClr val="tx1"/>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2003793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Rot="1" noChangeArrowheads="1"/>
          </p:cNvSpPr>
          <p:nvPr>
            <p:ph type="title"/>
          </p:nvPr>
        </p:nvSpPr>
        <p:spPr>
          <a:xfrm>
            <a:off x="301625" y="228600"/>
            <a:ext cx="8510588" cy="752128"/>
          </a:xfrm>
        </p:spPr>
        <p:txBody>
          <a:bodyPr/>
          <a:lstStyle/>
          <a:p>
            <a:pPr eaLnBrk="1" hangingPunct="1">
              <a:defRPr/>
            </a:pPr>
            <a:r>
              <a:rPr lang="en-GB" sz="3600" b="1" dirty="0" smtClean="0">
                <a:ln>
                  <a:solidFill>
                    <a:srgbClr val="002060"/>
                  </a:solidFill>
                </a:ln>
                <a:solidFill>
                  <a:schemeClr val="hlink"/>
                </a:solidFill>
              </a:rPr>
              <a:t>Revelation 2:1-7</a:t>
            </a:r>
            <a:endParaRPr lang="en-GB" sz="3600" b="1" dirty="0">
              <a:ln>
                <a:solidFill>
                  <a:srgbClr val="002060"/>
                </a:solidFill>
              </a:ln>
              <a:solidFill>
                <a:schemeClr val="hlink"/>
              </a:solidFill>
            </a:endParaRPr>
          </a:p>
        </p:txBody>
      </p:sp>
      <p:sp>
        <p:nvSpPr>
          <p:cNvPr id="2" name="Content Placeholder 1"/>
          <p:cNvSpPr>
            <a:spLocks noGrp="1"/>
          </p:cNvSpPr>
          <p:nvPr>
            <p:ph idx="1"/>
          </p:nvPr>
        </p:nvSpPr>
        <p:spPr>
          <a:xfrm>
            <a:off x="301625" y="980728"/>
            <a:ext cx="8540750" cy="672480"/>
          </a:xfrm>
        </p:spPr>
        <p:txBody>
          <a:bodyPr/>
          <a:lstStyle/>
          <a:p>
            <a:pPr marL="0" indent="0" algn="ctr">
              <a:buNone/>
            </a:pPr>
            <a:r>
              <a:rPr lang="en-GB" b="1" dirty="0" smtClean="0">
                <a:ln>
                  <a:solidFill>
                    <a:srgbClr val="002060"/>
                  </a:solidFill>
                </a:ln>
                <a:solidFill>
                  <a:srgbClr val="765A00"/>
                </a:solidFill>
                <a:effectLst>
                  <a:glow rad="127000">
                    <a:srgbClr val="FFFF00"/>
                  </a:glow>
                  <a:outerShdw blurRad="38100" dist="38100" dir="2700000" algn="tl">
                    <a:srgbClr val="000000"/>
                  </a:outerShdw>
                </a:effectLst>
              </a:rPr>
              <a:t>The common structure of the letters</a:t>
            </a:r>
            <a:endParaRPr lang="en-GB" b="1" dirty="0">
              <a:ln>
                <a:solidFill>
                  <a:srgbClr val="002060"/>
                </a:solidFill>
              </a:ln>
              <a:solidFill>
                <a:srgbClr val="765A00"/>
              </a:solidFill>
              <a:effectLst>
                <a:glow rad="127000">
                  <a:srgbClr val="FFFF00"/>
                </a:glow>
                <a:outerShdw blurRad="38100" dist="38100" dir="2700000" algn="tl">
                  <a:srgbClr val="000000"/>
                </a:outerShdw>
              </a:effectLst>
            </a:endParaRPr>
          </a:p>
        </p:txBody>
      </p:sp>
      <p:sp>
        <p:nvSpPr>
          <p:cNvPr id="3" name="TextBox 2"/>
          <p:cNvSpPr txBox="1"/>
          <p:nvPr/>
        </p:nvSpPr>
        <p:spPr>
          <a:xfrm>
            <a:off x="467544" y="2564904"/>
            <a:ext cx="8424936" cy="369332"/>
          </a:xfrm>
          <a:prstGeom prst="rect">
            <a:avLst/>
          </a:prstGeom>
          <a:noFill/>
        </p:spPr>
        <p:txBody>
          <a:bodyPr wrap="square" rtlCol="0">
            <a:spAutoFit/>
          </a:bodyPr>
          <a:lstStyle/>
          <a:p>
            <a:endParaRPr lang="en-GB" dirty="0"/>
          </a:p>
        </p:txBody>
      </p:sp>
      <p:sp>
        <p:nvSpPr>
          <p:cNvPr id="7" name="TextBox 6"/>
          <p:cNvSpPr txBox="1"/>
          <p:nvPr/>
        </p:nvSpPr>
        <p:spPr>
          <a:xfrm>
            <a:off x="619944" y="2717304"/>
            <a:ext cx="8424936" cy="369332"/>
          </a:xfrm>
          <a:prstGeom prst="rect">
            <a:avLst/>
          </a:prstGeom>
          <a:noFill/>
        </p:spPr>
        <p:txBody>
          <a:bodyPr wrap="square" rtlCol="0">
            <a:spAutoFit/>
          </a:bodyPr>
          <a:lstStyle/>
          <a:p>
            <a:endParaRPr lang="en-GB" dirty="0"/>
          </a:p>
        </p:txBody>
      </p:sp>
      <p:graphicFrame>
        <p:nvGraphicFramePr>
          <p:cNvPr id="8" name="Diagram 7"/>
          <p:cNvGraphicFramePr/>
          <p:nvPr>
            <p:extLst>
              <p:ext uri="{D42A27DB-BD31-4B8C-83A1-F6EECF244321}">
                <p14:modId xmlns:p14="http://schemas.microsoft.com/office/powerpoint/2010/main" val="1694225253"/>
              </p:ext>
            </p:extLst>
          </p:nvPr>
        </p:nvGraphicFramePr>
        <p:xfrm>
          <a:off x="1524000" y="198884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35113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8416" y="1267019"/>
            <a:ext cx="8034024" cy="2369880"/>
          </a:xfrm>
          <a:prstGeom prst="rect">
            <a:avLst/>
          </a:prstGeom>
          <a:noFill/>
        </p:spPr>
        <p:txBody>
          <a:bodyPr wrap="square" rtlCol="0">
            <a:spAutoFit/>
          </a:bodyPr>
          <a:lstStyle/>
          <a:p>
            <a:pPr marL="342900" lvl="0" indent="-342900">
              <a:buClr>
                <a:srgbClr val="765A00"/>
              </a:buClr>
              <a:buFont typeface="+mj-lt"/>
              <a:buAutoNum type="arabicPeriod"/>
            </a:pPr>
            <a:r>
              <a:rPr lang="en-GB" sz="2800" b="1" dirty="0">
                <a:ln>
                  <a:solidFill>
                    <a:srgbClr val="002060"/>
                  </a:solidFill>
                </a:ln>
                <a:solidFill>
                  <a:srgbClr val="765A00"/>
                </a:solidFill>
                <a:effectLst>
                  <a:glow rad="127000">
                    <a:srgbClr val="FFFF00"/>
                  </a:glow>
                  <a:outerShdw blurRad="38100" dist="38100" dir="2700000" algn="tl">
                    <a:srgbClr val="000000">
                      <a:alpha val="43137"/>
                    </a:srgbClr>
                  </a:outerShdw>
                </a:effectLst>
              </a:rPr>
              <a:t>The message to the Ephesian </a:t>
            </a: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church</a:t>
            </a:r>
          </a:p>
          <a:p>
            <a:pPr marL="342900" lvl="0" indent="-342900">
              <a:buClr>
                <a:srgbClr val="765A00"/>
              </a:buClr>
              <a:buFont typeface="+mj-lt"/>
              <a:buAutoNum type="arabicPeriod"/>
            </a:pP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The identity of the one who speaks:</a:t>
            </a:r>
          </a:p>
          <a:p>
            <a:pPr marL="342900" lvl="0" indent="-342900">
              <a:buClr>
                <a:srgbClr val="765A00"/>
              </a:buClr>
              <a:buFont typeface="+mj-lt"/>
              <a:buAutoNum type="arabicPeriod"/>
            </a:pP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The prophetic message – </a:t>
            </a:r>
            <a:r>
              <a:rPr lang="en-GB" sz="2800" b="1" i="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“I know”</a:t>
            </a:r>
          </a:p>
          <a:p>
            <a:pPr marL="342900" lvl="0" indent="-342900">
              <a:buClr>
                <a:srgbClr val="765A00"/>
              </a:buClr>
              <a:buFont typeface="+mj-lt"/>
              <a:buAutoNum type="arabicPeriod"/>
            </a:pP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Exhortation and promise</a:t>
            </a:r>
          </a:p>
          <a:p>
            <a:pPr marL="342900" lvl="0" indent="-342900">
              <a:buClr>
                <a:srgbClr val="765A00"/>
              </a:buClr>
              <a:buFont typeface="+mj-lt"/>
              <a:buAutoNum type="arabicPeriod"/>
            </a:pPr>
            <a:r>
              <a:rPr lang="en-GB" sz="32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General exhortations</a:t>
            </a:r>
            <a:endParaRPr lang="en-GB" sz="3200" b="1" dirty="0">
              <a:ln>
                <a:solidFill>
                  <a:srgbClr val="002060"/>
                </a:solidFill>
              </a:ln>
              <a:solidFill>
                <a:srgbClr val="765A00"/>
              </a:solidFill>
              <a:effectLst>
                <a:glow rad="127000">
                  <a:srgbClr val="FFFF00"/>
                </a:glow>
                <a:outerShdw blurRad="38100" dist="38100" dir="2700000" algn="tl">
                  <a:srgbClr val="000000">
                    <a:alpha val="43137"/>
                  </a:srgbClr>
                </a:outerShdw>
              </a:effectLst>
            </a:endParaRPr>
          </a:p>
        </p:txBody>
      </p:sp>
      <p:sp>
        <p:nvSpPr>
          <p:cNvPr id="9" name="TextBox 8"/>
          <p:cNvSpPr txBox="1"/>
          <p:nvPr/>
        </p:nvSpPr>
        <p:spPr>
          <a:xfrm>
            <a:off x="1187624" y="548680"/>
            <a:ext cx="6696744" cy="646331"/>
          </a:xfrm>
          <a:prstGeom prst="rect">
            <a:avLst/>
          </a:prstGeom>
          <a:noFill/>
        </p:spPr>
        <p:txBody>
          <a:bodyPr wrap="square" rtlCol="0">
            <a:spAutoFit/>
          </a:bodyPr>
          <a:lstStyle/>
          <a:p>
            <a:pPr algn="ctr"/>
            <a:r>
              <a:rPr lang="en-GB" sz="3600" b="1" dirty="0" smtClean="0">
                <a:ln>
                  <a:solidFill>
                    <a:srgbClr val="002060"/>
                  </a:solidFill>
                </a:ln>
                <a:solidFill>
                  <a:srgbClr val="FFC000"/>
                </a:solidFill>
                <a:effectLst>
                  <a:outerShdw blurRad="38100" dist="38100" dir="2700000" algn="tl">
                    <a:srgbClr val="000000">
                      <a:alpha val="43137"/>
                    </a:srgbClr>
                  </a:outerShdw>
                </a:effectLst>
              </a:rPr>
              <a:t>Rekindle the flame</a:t>
            </a:r>
            <a:endParaRPr lang="en-GB" sz="3600" b="1" dirty="0">
              <a:ln>
                <a:solidFill>
                  <a:srgbClr val="002060"/>
                </a:solidFill>
              </a:ln>
              <a:solidFill>
                <a:srgbClr val="FFC000"/>
              </a:solidFill>
              <a:effectLst>
                <a:outerShdw blurRad="38100" dist="38100" dir="2700000" algn="tl">
                  <a:srgbClr val="000000">
                    <a:alpha val="43137"/>
                  </a:srgbClr>
                </a:outerShdw>
              </a:effectLst>
            </a:endParaRPr>
          </a:p>
        </p:txBody>
      </p:sp>
      <p:sp>
        <p:nvSpPr>
          <p:cNvPr id="3" name="TextBox 2"/>
          <p:cNvSpPr txBox="1"/>
          <p:nvPr/>
        </p:nvSpPr>
        <p:spPr>
          <a:xfrm>
            <a:off x="899592" y="3636899"/>
            <a:ext cx="7272808" cy="584775"/>
          </a:xfrm>
          <a:prstGeom prst="rect">
            <a:avLst/>
          </a:prstGeom>
          <a:noFill/>
        </p:spPr>
        <p:txBody>
          <a:bodyPr wrap="square" rtlCol="0">
            <a:spAutoFit/>
          </a:bodyPr>
          <a:lstStyle/>
          <a:p>
            <a:pPr marL="457200" indent="-457200">
              <a:buFont typeface="Arial" panose="020B0604020202020204" pitchFamily="34" charset="0"/>
              <a:buChar char="•"/>
            </a:pPr>
            <a:r>
              <a:rPr lang="en-GB" sz="3200" b="1" dirty="0" smtClean="0">
                <a:ln>
                  <a:solidFill>
                    <a:schemeClr val="bg2">
                      <a:lumMod val="50000"/>
                    </a:schemeClr>
                  </a:solidFill>
                </a:ln>
                <a:solidFill>
                  <a:srgbClr val="C00000"/>
                </a:solidFill>
                <a:effectLst>
                  <a:glow rad="127000">
                    <a:srgbClr val="FFFF00"/>
                  </a:glow>
                  <a:outerShdw blurRad="38100" dist="38100" dir="2700000" algn="tl">
                    <a:srgbClr val="000000">
                      <a:alpha val="43137"/>
                    </a:srgbClr>
                  </a:outerShdw>
                </a:effectLst>
              </a:rPr>
              <a:t>Have we forsaken our first love?</a:t>
            </a:r>
            <a:endParaRPr lang="en-GB" sz="3200" b="1" dirty="0">
              <a:ln>
                <a:solidFill>
                  <a:schemeClr val="bg2">
                    <a:lumMod val="50000"/>
                  </a:schemeClr>
                </a:solidFill>
              </a:ln>
              <a:solidFill>
                <a:srgbClr val="C00000"/>
              </a:solidFill>
              <a:effectLst>
                <a:glow rad="127000">
                  <a:srgbClr val="FFFF00"/>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7238567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8416" y="1267019"/>
            <a:ext cx="8034024" cy="2369880"/>
          </a:xfrm>
          <a:prstGeom prst="rect">
            <a:avLst/>
          </a:prstGeom>
          <a:noFill/>
        </p:spPr>
        <p:txBody>
          <a:bodyPr wrap="square" rtlCol="0">
            <a:spAutoFit/>
          </a:bodyPr>
          <a:lstStyle/>
          <a:p>
            <a:pPr marL="342900" lvl="0" indent="-342900">
              <a:buClr>
                <a:srgbClr val="765A00"/>
              </a:buClr>
              <a:buFont typeface="+mj-lt"/>
              <a:buAutoNum type="arabicPeriod"/>
            </a:pPr>
            <a:r>
              <a:rPr lang="en-GB" sz="2800" b="1" dirty="0">
                <a:ln>
                  <a:solidFill>
                    <a:srgbClr val="002060"/>
                  </a:solidFill>
                </a:ln>
                <a:solidFill>
                  <a:srgbClr val="765A00"/>
                </a:solidFill>
                <a:effectLst>
                  <a:glow rad="127000">
                    <a:srgbClr val="FFFF00"/>
                  </a:glow>
                  <a:outerShdw blurRad="38100" dist="38100" dir="2700000" algn="tl">
                    <a:srgbClr val="000000">
                      <a:alpha val="43137"/>
                    </a:srgbClr>
                  </a:outerShdw>
                </a:effectLst>
              </a:rPr>
              <a:t>The message to the Ephesian </a:t>
            </a: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church</a:t>
            </a:r>
          </a:p>
          <a:p>
            <a:pPr marL="342900" lvl="0" indent="-342900">
              <a:buClr>
                <a:srgbClr val="765A00"/>
              </a:buClr>
              <a:buFont typeface="+mj-lt"/>
              <a:buAutoNum type="arabicPeriod"/>
            </a:pP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The identity of the one who speaks:</a:t>
            </a:r>
          </a:p>
          <a:p>
            <a:pPr marL="342900" lvl="0" indent="-342900">
              <a:buClr>
                <a:srgbClr val="765A00"/>
              </a:buClr>
              <a:buFont typeface="+mj-lt"/>
              <a:buAutoNum type="arabicPeriod"/>
            </a:pP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The prophetic message – </a:t>
            </a:r>
            <a:r>
              <a:rPr lang="en-GB" sz="2800" b="1" i="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“I know”</a:t>
            </a:r>
          </a:p>
          <a:p>
            <a:pPr marL="342900" lvl="0" indent="-342900">
              <a:buClr>
                <a:srgbClr val="765A00"/>
              </a:buClr>
              <a:buFont typeface="+mj-lt"/>
              <a:buAutoNum type="arabicPeriod"/>
            </a:pP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Exhortation and promise</a:t>
            </a:r>
          </a:p>
          <a:p>
            <a:pPr marL="342900" lvl="0" indent="-342900">
              <a:buClr>
                <a:srgbClr val="765A00"/>
              </a:buClr>
              <a:buFont typeface="+mj-lt"/>
              <a:buAutoNum type="arabicPeriod"/>
            </a:pPr>
            <a:r>
              <a:rPr lang="en-GB" sz="32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General exhortations</a:t>
            </a:r>
            <a:endParaRPr lang="en-GB" sz="3200" b="1" dirty="0">
              <a:ln>
                <a:solidFill>
                  <a:srgbClr val="002060"/>
                </a:solidFill>
              </a:ln>
              <a:solidFill>
                <a:srgbClr val="765A00"/>
              </a:solidFill>
              <a:effectLst>
                <a:glow rad="127000">
                  <a:srgbClr val="FFFF00"/>
                </a:glow>
                <a:outerShdw blurRad="38100" dist="38100" dir="2700000" algn="tl">
                  <a:srgbClr val="000000">
                    <a:alpha val="43137"/>
                  </a:srgbClr>
                </a:outerShdw>
              </a:effectLst>
            </a:endParaRPr>
          </a:p>
        </p:txBody>
      </p:sp>
      <p:sp>
        <p:nvSpPr>
          <p:cNvPr id="9" name="TextBox 8"/>
          <p:cNvSpPr txBox="1"/>
          <p:nvPr/>
        </p:nvSpPr>
        <p:spPr>
          <a:xfrm>
            <a:off x="1187624" y="548680"/>
            <a:ext cx="6696744" cy="646331"/>
          </a:xfrm>
          <a:prstGeom prst="rect">
            <a:avLst/>
          </a:prstGeom>
          <a:noFill/>
        </p:spPr>
        <p:txBody>
          <a:bodyPr wrap="square" rtlCol="0">
            <a:spAutoFit/>
          </a:bodyPr>
          <a:lstStyle/>
          <a:p>
            <a:pPr algn="ctr"/>
            <a:r>
              <a:rPr lang="en-GB" sz="3600" b="1" dirty="0" smtClean="0">
                <a:ln>
                  <a:solidFill>
                    <a:srgbClr val="002060"/>
                  </a:solidFill>
                </a:ln>
                <a:solidFill>
                  <a:srgbClr val="FFC000"/>
                </a:solidFill>
                <a:effectLst>
                  <a:outerShdw blurRad="38100" dist="38100" dir="2700000" algn="tl">
                    <a:srgbClr val="000000">
                      <a:alpha val="43137"/>
                    </a:srgbClr>
                  </a:outerShdw>
                </a:effectLst>
              </a:rPr>
              <a:t>Rekindle th</a:t>
            </a:r>
            <a:r>
              <a:rPr lang="en-GB" sz="3600" b="1" dirty="0" smtClean="0">
                <a:ln>
                  <a:solidFill>
                    <a:srgbClr val="002060"/>
                  </a:solidFill>
                </a:ln>
                <a:solidFill>
                  <a:srgbClr val="FFC000"/>
                </a:solidFill>
                <a:effectLst>
                  <a:outerShdw blurRad="38100" dist="38100" dir="2700000" algn="tl">
                    <a:srgbClr val="000000">
                      <a:alpha val="43137"/>
                    </a:srgbClr>
                  </a:outerShdw>
                </a:effectLst>
              </a:rPr>
              <a:t>e flame</a:t>
            </a:r>
            <a:endParaRPr lang="en-GB" sz="3600" b="1" dirty="0">
              <a:ln>
                <a:solidFill>
                  <a:srgbClr val="002060"/>
                </a:solidFill>
              </a:ln>
              <a:solidFill>
                <a:srgbClr val="FFC000"/>
              </a:solidFill>
              <a:effectLst>
                <a:outerShdw blurRad="38100" dist="38100" dir="2700000" algn="tl">
                  <a:srgbClr val="000000">
                    <a:alpha val="43137"/>
                  </a:srgbClr>
                </a:outerShdw>
              </a:effectLst>
            </a:endParaRPr>
          </a:p>
        </p:txBody>
      </p:sp>
      <p:sp>
        <p:nvSpPr>
          <p:cNvPr id="3" name="TextBox 2"/>
          <p:cNvSpPr txBox="1"/>
          <p:nvPr/>
        </p:nvSpPr>
        <p:spPr>
          <a:xfrm>
            <a:off x="899592" y="3626099"/>
            <a:ext cx="7344816" cy="1015663"/>
          </a:xfrm>
          <a:prstGeom prst="rect">
            <a:avLst/>
          </a:prstGeom>
          <a:noFill/>
        </p:spPr>
        <p:txBody>
          <a:bodyPr wrap="square" rtlCol="0">
            <a:spAutoFit/>
          </a:bodyPr>
          <a:lstStyle/>
          <a:p>
            <a:pPr marL="457200" indent="-457200">
              <a:buFont typeface="Arial" panose="020B0604020202020204" pitchFamily="34" charset="0"/>
              <a:buChar char="•"/>
            </a:pPr>
            <a:r>
              <a:rPr lang="en-GB" sz="3200" b="1" dirty="0" smtClean="0">
                <a:ln>
                  <a:solidFill>
                    <a:schemeClr val="bg2">
                      <a:lumMod val="50000"/>
                    </a:schemeClr>
                  </a:solidFill>
                </a:ln>
                <a:solidFill>
                  <a:srgbClr val="C00000"/>
                </a:solidFill>
                <a:effectLst>
                  <a:glow rad="127000">
                    <a:srgbClr val="FFFF00"/>
                  </a:glow>
                  <a:outerShdw blurRad="38100" dist="38100" dir="2700000" algn="tl">
                    <a:srgbClr val="000000">
                      <a:alpha val="43137"/>
                    </a:srgbClr>
                  </a:outerShdw>
                </a:effectLst>
              </a:rPr>
              <a:t>Have we forsaken our first love?</a:t>
            </a:r>
          </a:p>
          <a:p>
            <a:pPr marL="914400" lvl="1" indent="-457200">
              <a:buFont typeface="Arial" panose="020B0604020202020204" pitchFamily="34" charset="0"/>
              <a:buChar char="•"/>
            </a:pPr>
            <a:r>
              <a:rPr lang="en-GB" sz="2800" b="1" dirty="0" smtClean="0">
                <a:ln>
                  <a:solidFill>
                    <a:schemeClr val="bg2">
                      <a:lumMod val="50000"/>
                    </a:schemeClr>
                  </a:solidFill>
                </a:ln>
                <a:solidFill>
                  <a:srgbClr val="002060"/>
                </a:solidFill>
                <a:effectLst>
                  <a:glow rad="127000">
                    <a:srgbClr val="FFFF00"/>
                  </a:glow>
                  <a:outerShdw blurRad="38100" dist="38100" dir="2700000" algn="tl">
                    <a:srgbClr val="000000">
                      <a:alpha val="43137"/>
                    </a:srgbClr>
                  </a:outerShdw>
                </a:effectLst>
              </a:rPr>
              <a:t>Danger of getting side-tracked!</a:t>
            </a:r>
            <a:endParaRPr lang="en-GB" sz="2800" b="1" dirty="0">
              <a:ln>
                <a:solidFill>
                  <a:schemeClr val="bg2">
                    <a:lumMod val="50000"/>
                  </a:schemeClr>
                </a:solidFill>
              </a:ln>
              <a:solidFill>
                <a:srgbClr val="002060"/>
              </a:solidFill>
              <a:effectLst>
                <a:glow rad="127000">
                  <a:srgbClr val="FFFF00"/>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5696898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8416" y="1267019"/>
            <a:ext cx="8034024" cy="2369880"/>
          </a:xfrm>
          <a:prstGeom prst="rect">
            <a:avLst/>
          </a:prstGeom>
          <a:noFill/>
        </p:spPr>
        <p:txBody>
          <a:bodyPr wrap="square" rtlCol="0">
            <a:spAutoFit/>
          </a:bodyPr>
          <a:lstStyle/>
          <a:p>
            <a:pPr marL="342900" lvl="0" indent="-342900">
              <a:buClr>
                <a:srgbClr val="765A00"/>
              </a:buClr>
              <a:buFont typeface="+mj-lt"/>
              <a:buAutoNum type="arabicPeriod"/>
            </a:pPr>
            <a:r>
              <a:rPr lang="en-GB" sz="2800" b="1" dirty="0">
                <a:ln>
                  <a:solidFill>
                    <a:srgbClr val="002060"/>
                  </a:solidFill>
                </a:ln>
                <a:solidFill>
                  <a:srgbClr val="765A00"/>
                </a:solidFill>
                <a:effectLst>
                  <a:glow rad="127000">
                    <a:srgbClr val="FFFF00"/>
                  </a:glow>
                  <a:outerShdw blurRad="38100" dist="38100" dir="2700000" algn="tl">
                    <a:srgbClr val="000000">
                      <a:alpha val="43137"/>
                    </a:srgbClr>
                  </a:outerShdw>
                </a:effectLst>
              </a:rPr>
              <a:t>The message to the Ephesian </a:t>
            </a: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church</a:t>
            </a:r>
          </a:p>
          <a:p>
            <a:pPr marL="342900" lvl="0" indent="-342900">
              <a:buClr>
                <a:srgbClr val="765A00"/>
              </a:buClr>
              <a:buFont typeface="+mj-lt"/>
              <a:buAutoNum type="arabicPeriod"/>
            </a:pP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The identity of the one who speaks:</a:t>
            </a:r>
          </a:p>
          <a:p>
            <a:pPr marL="342900" lvl="0" indent="-342900">
              <a:buClr>
                <a:srgbClr val="765A00"/>
              </a:buClr>
              <a:buFont typeface="+mj-lt"/>
              <a:buAutoNum type="arabicPeriod"/>
            </a:pP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The prophetic message – </a:t>
            </a:r>
            <a:r>
              <a:rPr lang="en-GB" sz="2800" b="1" i="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“I know”</a:t>
            </a:r>
          </a:p>
          <a:p>
            <a:pPr marL="342900" lvl="0" indent="-342900">
              <a:buClr>
                <a:srgbClr val="765A00"/>
              </a:buClr>
              <a:buFont typeface="+mj-lt"/>
              <a:buAutoNum type="arabicPeriod"/>
            </a:pP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Exhortation and promise</a:t>
            </a:r>
          </a:p>
          <a:p>
            <a:pPr marL="342900" lvl="0" indent="-342900">
              <a:buClr>
                <a:srgbClr val="765A00"/>
              </a:buClr>
              <a:buFont typeface="+mj-lt"/>
              <a:buAutoNum type="arabicPeriod"/>
            </a:pPr>
            <a:r>
              <a:rPr lang="en-GB" sz="32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General exhortations</a:t>
            </a:r>
            <a:endParaRPr lang="en-GB" sz="3200" b="1" dirty="0">
              <a:ln>
                <a:solidFill>
                  <a:srgbClr val="002060"/>
                </a:solidFill>
              </a:ln>
              <a:solidFill>
                <a:srgbClr val="765A00"/>
              </a:solidFill>
              <a:effectLst>
                <a:glow rad="127000">
                  <a:srgbClr val="FFFF00"/>
                </a:glow>
                <a:outerShdw blurRad="38100" dist="38100" dir="2700000" algn="tl">
                  <a:srgbClr val="000000">
                    <a:alpha val="43137"/>
                  </a:srgbClr>
                </a:outerShdw>
              </a:effectLst>
            </a:endParaRPr>
          </a:p>
        </p:txBody>
      </p:sp>
      <p:sp>
        <p:nvSpPr>
          <p:cNvPr id="9" name="TextBox 8"/>
          <p:cNvSpPr txBox="1"/>
          <p:nvPr/>
        </p:nvSpPr>
        <p:spPr>
          <a:xfrm>
            <a:off x="1187624" y="548680"/>
            <a:ext cx="6696744" cy="646331"/>
          </a:xfrm>
          <a:prstGeom prst="rect">
            <a:avLst/>
          </a:prstGeom>
          <a:noFill/>
        </p:spPr>
        <p:txBody>
          <a:bodyPr wrap="square" rtlCol="0">
            <a:spAutoFit/>
          </a:bodyPr>
          <a:lstStyle/>
          <a:p>
            <a:pPr algn="ctr"/>
            <a:r>
              <a:rPr lang="en-GB" sz="3600" b="1" dirty="0" smtClean="0">
                <a:ln>
                  <a:solidFill>
                    <a:srgbClr val="002060"/>
                  </a:solidFill>
                </a:ln>
                <a:solidFill>
                  <a:srgbClr val="FFC000"/>
                </a:solidFill>
                <a:effectLst>
                  <a:outerShdw blurRad="38100" dist="38100" dir="2700000" algn="tl">
                    <a:srgbClr val="000000">
                      <a:alpha val="43137"/>
                    </a:srgbClr>
                  </a:outerShdw>
                </a:effectLst>
              </a:rPr>
              <a:t>Rekindle the flame</a:t>
            </a:r>
            <a:endParaRPr lang="en-GB" sz="3600" b="1" dirty="0">
              <a:ln>
                <a:solidFill>
                  <a:srgbClr val="002060"/>
                </a:solidFill>
              </a:ln>
              <a:solidFill>
                <a:srgbClr val="FFC000"/>
              </a:solidFill>
              <a:effectLst>
                <a:outerShdw blurRad="38100" dist="38100" dir="2700000" algn="tl">
                  <a:srgbClr val="000000">
                    <a:alpha val="43137"/>
                  </a:srgbClr>
                </a:outerShdw>
              </a:effectLst>
            </a:endParaRPr>
          </a:p>
        </p:txBody>
      </p:sp>
      <p:sp>
        <p:nvSpPr>
          <p:cNvPr id="3" name="TextBox 2"/>
          <p:cNvSpPr txBox="1"/>
          <p:nvPr/>
        </p:nvSpPr>
        <p:spPr>
          <a:xfrm>
            <a:off x="899592" y="3625718"/>
            <a:ext cx="7344816" cy="1446550"/>
          </a:xfrm>
          <a:prstGeom prst="rect">
            <a:avLst/>
          </a:prstGeom>
          <a:noFill/>
        </p:spPr>
        <p:txBody>
          <a:bodyPr wrap="square" rtlCol="0">
            <a:spAutoFit/>
          </a:bodyPr>
          <a:lstStyle/>
          <a:p>
            <a:pPr marL="457200" indent="-457200">
              <a:buFont typeface="Arial" panose="020B0604020202020204" pitchFamily="34" charset="0"/>
              <a:buChar char="•"/>
            </a:pPr>
            <a:r>
              <a:rPr lang="en-GB" sz="3200" b="1" dirty="0" smtClean="0">
                <a:ln>
                  <a:solidFill>
                    <a:schemeClr val="bg2">
                      <a:lumMod val="50000"/>
                    </a:schemeClr>
                  </a:solidFill>
                </a:ln>
                <a:solidFill>
                  <a:srgbClr val="C00000"/>
                </a:solidFill>
                <a:effectLst>
                  <a:glow rad="127000">
                    <a:srgbClr val="FFFF00"/>
                  </a:glow>
                  <a:outerShdw blurRad="38100" dist="38100" dir="2700000" algn="tl">
                    <a:srgbClr val="000000">
                      <a:alpha val="43137"/>
                    </a:srgbClr>
                  </a:outerShdw>
                </a:effectLst>
              </a:rPr>
              <a:t>Have we forsaken our first love?</a:t>
            </a:r>
          </a:p>
          <a:p>
            <a:pPr marL="914400" lvl="1" indent="-457200">
              <a:buFont typeface="Arial" panose="020B0604020202020204" pitchFamily="34" charset="0"/>
              <a:buChar char="•"/>
            </a:pPr>
            <a:r>
              <a:rPr lang="en-GB" sz="2800" b="1" dirty="0" smtClean="0">
                <a:ln>
                  <a:solidFill>
                    <a:schemeClr val="bg2">
                      <a:lumMod val="50000"/>
                    </a:schemeClr>
                  </a:solidFill>
                </a:ln>
                <a:solidFill>
                  <a:srgbClr val="002060"/>
                </a:solidFill>
                <a:effectLst>
                  <a:glow rad="127000">
                    <a:srgbClr val="FFFF00"/>
                  </a:glow>
                  <a:outerShdw blurRad="38100" dist="38100" dir="2700000" algn="tl">
                    <a:srgbClr val="000000">
                      <a:alpha val="43137"/>
                    </a:srgbClr>
                  </a:outerShdw>
                </a:effectLst>
              </a:rPr>
              <a:t>Danger of getting side-tracked!</a:t>
            </a:r>
          </a:p>
          <a:p>
            <a:pPr marL="914400" lvl="1" indent="-457200">
              <a:buFont typeface="Arial" panose="020B0604020202020204" pitchFamily="34" charset="0"/>
              <a:buChar char="•"/>
            </a:pPr>
            <a:r>
              <a:rPr lang="en-GB" sz="2800" b="1" dirty="0" smtClean="0">
                <a:ln>
                  <a:solidFill>
                    <a:schemeClr val="bg2">
                      <a:lumMod val="50000"/>
                    </a:schemeClr>
                  </a:solidFill>
                </a:ln>
                <a:solidFill>
                  <a:srgbClr val="002060"/>
                </a:solidFill>
                <a:effectLst>
                  <a:glow rad="127000">
                    <a:srgbClr val="FFFF00"/>
                  </a:glow>
                  <a:outerShdw blurRad="38100" dist="38100" dir="2700000" algn="tl">
                    <a:srgbClr val="000000">
                      <a:alpha val="43137"/>
                    </a:srgbClr>
                  </a:outerShdw>
                </a:effectLst>
              </a:rPr>
              <a:t>Danger of false dreams, ambitions</a:t>
            </a:r>
            <a:endParaRPr lang="en-GB" sz="2800" b="1" dirty="0">
              <a:ln>
                <a:solidFill>
                  <a:schemeClr val="bg2">
                    <a:lumMod val="50000"/>
                  </a:schemeClr>
                </a:solidFill>
              </a:ln>
              <a:solidFill>
                <a:srgbClr val="002060"/>
              </a:solidFill>
              <a:effectLst>
                <a:glow rad="127000">
                  <a:srgbClr val="FFFF00"/>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5534176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8416" y="1267019"/>
            <a:ext cx="8034024" cy="2369880"/>
          </a:xfrm>
          <a:prstGeom prst="rect">
            <a:avLst/>
          </a:prstGeom>
          <a:noFill/>
        </p:spPr>
        <p:txBody>
          <a:bodyPr wrap="square" rtlCol="0">
            <a:spAutoFit/>
          </a:bodyPr>
          <a:lstStyle/>
          <a:p>
            <a:pPr marL="342900" lvl="0" indent="-342900">
              <a:buClr>
                <a:srgbClr val="765A00"/>
              </a:buClr>
              <a:buFont typeface="+mj-lt"/>
              <a:buAutoNum type="arabicPeriod"/>
            </a:pPr>
            <a:r>
              <a:rPr lang="en-GB" sz="2800" b="1" dirty="0">
                <a:ln>
                  <a:solidFill>
                    <a:srgbClr val="002060"/>
                  </a:solidFill>
                </a:ln>
                <a:solidFill>
                  <a:srgbClr val="765A00"/>
                </a:solidFill>
                <a:effectLst>
                  <a:glow rad="127000">
                    <a:srgbClr val="FFFF00"/>
                  </a:glow>
                  <a:outerShdw blurRad="38100" dist="38100" dir="2700000" algn="tl">
                    <a:srgbClr val="000000">
                      <a:alpha val="43137"/>
                    </a:srgbClr>
                  </a:outerShdw>
                </a:effectLst>
              </a:rPr>
              <a:t>The message to the Ephesian </a:t>
            </a: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church</a:t>
            </a:r>
          </a:p>
          <a:p>
            <a:pPr marL="342900" lvl="0" indent="-342900">
              <a:buClr>
                <a:srgbClr val="765A00"/>
              </a:buClr>
              <a:buFont typeface="+mj-lt"/>
              <a:buAutoNum type="arabicPeriod"/>
            </a:pP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The identity of the one who speaks:</a:t>
            </a:r>
          </a:p>
          <a:p>
            <a:pPr marL="342900" lvl="0" indent="-342900">
              <a:buClr>
                <a:srgbClr val="765A00"/>
              </a:buClr>
              <a:buFont typeface="+mj-lt"/>
              <a:buAutoNum type="arabicPeriod"/>
            </a:pP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The prophetic message – </a:t>
            </a:r>
            <a:r>
              <a:rPr lang="en-GB" sz="2800" b="1" i="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“I know”</a:t>
            </a:r>
          </a:p>
          <a:p>
            <a:pPr marL="342900" lvl="0" indent="-342900">
              <a:buClr>
                <a:srgbClr val="765A00"/>
              </a:buClr>
              <a:buFont typeface="+mj-lt"/>
              <a:buAutoNum type="arabicPeriod"/>
            </a:pP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Exhortation and promise</a:t>
            </a:r>
          </a:p>
          <a:p>
            <a:pPr marL="342900" lvl="0" indent="-342900">
              <a:buClr>
                <a:srgbClr val="765A00"/>
              </a:buClr>
              <a:buFont typeface="+mj-lt"/>
              <a:buAutoNum type="arabicPeriod"/>
            </a:pPr>
            <a:r>
              <a:rPr lang="en-GB" sz="32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General exhortations</a:t>
            </a:r>
            <a:endParaRPr lang="en-GB" sz="3200" b="1" dirty="0">
              <a:ln>
                <a:solidFill>
                  <a:srgbClr val="002060"/>
                </a:solidFill>
              </a:ln>
              <a:solidFill>
                <a:srgbClr val="765A00"/>
              </a:solidFill>
              <a:effectLst>
                <a:glow rad="127000">
                  <a:srgbClr val="FFFF00"/>
                </a:glow>
                <a:outerShdw blurRad="38100" dist="38100" dir="2700000" algn="tl">
                  <a:srgbClr val="000000">
                    <a:alpha val="43137"/>
                  </a:srgbClr>
                </a:outerShdw>
              </a:effectLst>
            </a:endParaRPr>
          </a:p>
        </p:txBody>
      </p:sp>
      <p:sp>
        <p:nvSpPr>
          <p:cNvPr id="9" name="TextBox 8"/>
          <p:cNvSpPr txBox="1"/>
          <p:nvPr/>
        </p:nvSpPr>
        <p:spPr>
          <a:xfrm>
            <a:off x="1187624" y="548680"/>
            <a:ext cx="6696744" cy="646331"/>
          </a:xfrm>
          <a:prstGeom prst="rect">
            <a:avLst/>
          </a:prstGeom>
          <a:noFill/>
        </p:spPr>
        <p:txBody>
          <a:bodyPr wrap="square" rtlCol="0">
            <a:spAutoFit/>
          </a:bodyPr>
          <a:lstStyle/>
          <a:p>
            <a:pPr algn="ctr"/>
            <a:r>
              <a:rPr lang="en-GB" sz="3600" b="1" dirty="0" smtClean="0">
                <a:ln>
                  <a:solidFill>
                    <a:srgbClr val="002060"/>
                  </a:solidFill>
                </a:ln>
                <a:solidFill>
                  <a:srgbClr val="FFC000"/>
                </a:solidFill>
                <a:effectLst>
                  <a:outerShdw blurRad="38100" dist="38100" dir="2700000" algn="tl">
                    <a:srgbClr val="000000">
                      <a:alpha val="43137"/>
                    </a:srgbClr>
                  </a:outerShdw>
                </a:effectLst>
              </a:rPr>
              <a:t>Rekindle the flame</a:t>
            </a:r>
            <a:endParaRPr lang="en-GB" sz="3600" b="1" dirty="0">
              <a:ln>
                <a:solidFill>
                  <a:srgbClr val="002060"/>
                </a:solidFill>
              </a:ln>
              <a:solidFill>
                <a:srgbClr val="FFC000"/>
              </a:solidFill>
              <a:effectLst>
                <a:outerShdw blurRad="38100" dist="38100" dir="2700000" algn="tl">
                  <a:srgbClr val="000000">
                    <a:alpha val="43137"/>
                  </a:srgbClr>
                </a:outerShdw>
              </a:effectLst>
            </a:endParaRPr>
          </a:p>
        </p:txBody>
      </p:sp>
      <p:sp>
        <p:nvSpPr>
          <p:cNvPr id="3" name="TextBox 2"/>
          <p:cNvSpPr txBox="1"/>
          <p:nvPr/>
        </p:nvSpPr>
        <p:spPr>
          <a:xfrm>
            <a:off x="863588" y="3636899"/>
            <a:ext cx="7344816" cy="954107"/>
          </a:xfrm>
          <a:prstGeom prst="rect">
            <a:avLst/>
          </a:prstGeom>
          <a:noFill/>
        </p:spPr>
        <p:txBody>
          <a:bodyPr wrap="square" rtlCol="0">
            <a:spAutoFit/>
          </a:bodyPr>
          <a:lstStyle/>
          <a:p>
            <a:pPr marL="457200" indent="-457200">
              <a:buFont typeface="Arial" panose="020B0604020202020204" pitchFamily="34" charset="0"/>
              <a:buChar char="•"/>
            </a:pPr>
            <a:r>
              <a:rPr lang="en-GB" sz="2400" b="1" dirty="0" smtClean="0">
                <a:ln>
                  <a:solidFill>
                    <a:schemeClr val="bg2">
                      <a:lumMod val="50000"/>
                    </a:schemeClr>
                  </a:solidFill>
                </a:ln>
                <a:solidFill>
                  <a:srgbClr val="C00000"/>
                </a:solidFill>
                <a:effectLst>
                  <a:glow rad="127000">
                    <a:srgbClr val="FFFF00"/>
                  </a:glow>
                  <a:outerShdw blurRad="38100" dist="38100" dir="2700000" algn="tl">
                    <a:srgbClr val="000000">
                      <a:alpha val="43137"/>
                    </a:srgbClr>
                  </a:outerShdw>
                </a:effectLst>
              </a:rPr>
              <a:t>Have we forsaken our first love?</a:t>
            </a:r>
          </a:p>
          <a:p>
            <a:pPr marL="457200" indent="-457200">
              <a:buFont typeface="Arial" panose="020B0604020202020204" pitchFamily="34" charset="0"/>
              <a:buChar char="•"/>
            </a:pPr>
            <a:r>
              <a:rPr lang="en-GB" sz="3200" b="1" dirty="0" smtClean="0">
                <a:ln>
                  <a:solidFill>
                    <a:schemeClr val="bg2">
                      <a:lumMod val="50000"/>
                    </a:schemeClr>
                  </a:solidFill>
                </a:ln>
                <a:solidFill>
                  <a:srgbClr val="C00000"/>
                </a:solidFill>
                <a:effectLst>
                  <a:glow rad="127000">
                    <a:srgbClr val="FFFF00"/>
                  </a:glow>
                  <a:outerShdw blurRad="38100" dist="38100" dir="2700000" algn="tl">
                    <a:srgbClr val="000000">
                      <a:alpha val="43137"/>
                    </a:srgbClr>
                  </a:outerShdw>
                </a:effectLst>
              </a:rPr>
              <a:t>How do we preserve the passion?</a:t>
            </a:r>
          </a:p>
        </p:txBody>
      </p:sp>
    </p:spTree>
    <p:extLst>
      <p:ext uri="{BB962C8B-B14F-4D97-AF65-F5344CB8AC3E}">
        <p14:creationId xmlns:p14="http://schemas.microsoft.com/office/powerpoint/2010/main" val="12948986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1331640" y="4698072"/>
            <a:ext cx="7488832" cy="1296144"/>
          </a:xfrm>
          <a:prstGeom prst="wedgeRoundRectCallout">
            <a:avLst>
              <a:gd name="adj1" fmla="val -3874"/>
              <a:gd name="adj2" fmla="val -61921"/>
              <a:gd name="adj3" fmla="val 16667"/>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98416" y="1267019"/>
            <a:ext cx="8034024" cy="2369880"/>
          </a:xfrm>
          <a:prstGeom prst="rect">
            <a:avLst/>
          </a:prstGeom>
          <a:noFill/>
        </p:spPr>
        <p:txBody>
          <a:bodyPr wrap="square" rtlCol="0">
            <a:spAutoFit/>
          </a:bodyPr>
          <a:lstStyle/>
          <a:p>
            <a:pPr marL="342900" lvl="0" indent="-342900">
              <a:buClr>
                <a:srgbClr val="765A00"/>
              </a:buClr>
              <a:buFont typeface="+mj-lt"/>
              <a:buAutoNum type="arabicPeriod"/>
            </a:pPr>
            <a:r>
              <a:rPr lang="en-GB" sz="2800" b="1" dirty="0">
                <a:ln>
                  <a:solidFill>
                    <a:srgbClr val="002060"/>
                  </a:solidFill>
                </a:ln>
                <a:solidFill>
                  <a:srgbClr val="765A00"/>
                </a:solidFill>
                <a:effectLst>
                  <a:glow rad="127000">
                    <a:srgbClr val="FFFF00"/>
                  </a:glow>
                  <a:outerShdw blurRad="38100" dist="38100" dir="2700000" algn="tl">
                    <a:srgbClr val="000000">
                      <a:alpha val="43137"/>
                    </a:srgbClr>
                  </a:outerShdw>
                </a:effectLst>
              </a:rPr>
              <a:t>The message to the Ephesian </a:t>
            </a: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church</a:t>
            </a:r>
          </a:p>
          <a:p>
            <a:pPr marL="342900" lvl="0" indent="-342900">
              <a:buClr>
                <a:srgbClr val="765A00"/>
              </a:buClr>
              <a:buFont typeface="+mj-lt"/>
              <a:buAutoNum type="arabicPeriod"/>
            </a:pP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The identity of the one who speaks:</a:t>
            </a:r>
          </a:p>
          <a:p>
            <a:pPr marL="342900" lvl="0" indent="-342900">
              <a:buClr>
                <a:srgbClr val="765A00"/>
              </a:buClr>
              <a:buFont typeface="+mj-lt"/>
              <a:buAutoNum type="arabicPeriod"/>
            </a:pP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The prophetic message – </a:t>
            </a:r>
            <a:r>
              <a:rPr lang="en-GB" sz="2800" b="1" i="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“I know”</a:t>
            </a:r>
          </a:p>
          <a:p>
            <a:pPr marL="342900" lvl="0" indent="-342900">
              <a:buClr>
                <a:srgbClr val="765A00"/>
              </a:buClr>
              <a:buFont typeface="+mj-lt"/>
              <a:buAutoNum type="arabicPeriod"/>
            </a:pP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Exhortation and promise</a:t>
            </a:r>
          </a:p>
          <a:p>
            <a:pPr marL="342900" lvl="0" indent="-342900">
              <a:buClr>
                <a:srgbClr val="765A00"/>
              </a:buClr>
              <a:buFont typeface="+mj-lt"/>
              <a:buAutoNum type="arabicPeriod"/>
            </a:pPr>
            <a:r>
              <a:rPr lang="en-GB" sz="32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General exhortations</a:t>
            </a:r>
            <a:endParaRPr lang="en-GB" sz="3200" b="1" dirty="0">
              <a:ln>
                <a:solidFill>
                  <a:srgbClr val="002060"/>
                </a:solidFill>
              </a:ln>
              <a:solidFill>
                <a:srgbClr val="765A00"/>
              </a:solidFill>
              <a:effectLst>
                <a:glow rad="127000">
                  <a:srgbClr val="FFFF00"/>
                </a:glow>
                <a:outerShdw blurRad="38100" dist="38100" dir="2700000" algn="tl">
                  <a:srgbClr val="000000">
                    <a:alpha val="43137"/>
                  </a:srgbClr>
                </a:outerShdw>
              </a:effectLst>
            </a:endParaRPr>
          </a:p>
        </p:txBody>
      </p:sp>
      <p:sp>
        <p:nvSpPr>
          <p:cNvPr id="9" name="TextBox 8"/>
          <p:cNvSpPr txBox="1"/>
          <p:nvPr/>
        </p:nvSpPr>
        <p:spPr>
          <a:xfrm>
            <a:off x="1187624" y="548680"/>
            <a:ext cx="6696744" cy="646331"/>
          </a:xfrm>
          <a:prstGeom prst="rect">
            <a:avLst/>
          </a:prstGeom>
          <a:noFill/>
        </p:spPr>
        <p:txBody>
          <a:bodyPr wrap="square" rtlCol="0">
            <a:spAutoFit/>
          </a:bodyPr>
          <a:lstStyle/>
          <a:p>
            <a:pPr algn="ctr"/>
            <a:r>
              <a:rPr lang="en-GB" sz="3600" b="1" dirty="0" smtClean="0">
                <a:ln>
                  <a:solidFill>
                    <a:srgbClr val="002060"/>
                  </a:solidFill>
                </a:ln>
                <a:solidFill>
                  <a:srgbClr val="FFC000"/>
                </a:solidFill>
                <a:effectLst>
                  <a:outerShdw blurRad="38100" dist="38100" dir="2700000" algn="tl">
                    <a:srgbClr val="000000">
                      <a:alpha val="43137"/>
                    </a:srgbClr>
                  </a:outerShdw>
                </a:effectLst>
              </a:rPr>
              <a:t>Rekindle the flame</a:t>
            </a:r>
            <a:endParaRPr lang="en-GB" sz="3600" b="1" dirty="0">
              <a:ln>
                <a:solidFill>
                  <a:srgbClr val="002060"/>
                </a:solidFill>
              </a:ln>
              <a:solidFill>
                <a:srgbClr val="FFC000"/>
              </a:solidFill>
              <a:effectLst>
                <a:outerShdw blurRad="38100" dist="38100" dir="2700000" algn="tl">
                  <a:srgbClr val="000000">
                    <a:alpha val="43137"/>
                  </a:srgbClr>
                </a:outerShdw>
              </a:effectLst>
            </a:endParaRPr>
          </a:p>
        </p:txBody>
      </p:sp>
      <p:sp>
        <p:nvSpPr>
          <p:cNvPr id="3" name="TextBox 2"/>
          <p:cNvSpPr txBox="1"/>
          <p:nvPr/>
        </p:nvSpPr>
        <p:spPr>
          <a:xfrm>
            <a:off x="935596" y="3666739"/>
            <a:ext cx="7272808" cy="954107"/>
          </a:xfrm>
          <a:prstGeom prst="rect">
            <a:avLst/>
          </a:prstGeom>
          <a:noFill/>
        </p:spPr>
        <p:txBody>
          <a:bodyPr wrap="square" rtlCol="0">
            <a:spAutoFit/>
          </a:bodyPr>
          <a:lstStyle/>
          <a:p>
            <a:pPr marL="457200" indent="-457200">
              <a:buFont typeface="Arial" panose="020B0604020202020204" pitchFamily="34" charset="0"/>
              <a:buChar char="•"/>
            </a:pPr>
            <a:r>
              <a:rPr lang="en-GB" sz="2400" b="1" dirty="0" smtClean="0">
                <a:ln>
                  <a:solidFill>
                    <a:schemeClr val="bg2">
                      <a:lumMod val="50000"/>
                    </a:schemeClr>
                  </a:solidFill>
                </a:ln>
                <a:solidFill>
                  <a:srgbClr val="C00000"/>
                </a:solidFill>
                <a:effectLst>
                  <a:glow rad="127000">
                    <a:srgbClr val="FFFF00"/>
                  </a:glow>
                  <a:outerShdw blurRad="38100" dist="38100" dir="2700000" algn="tl">
                    <a:srgbClr val="000000">
                      <a:alpha val="43137"/>
                    </a:srgbClr>
                  </a:outerShdw>
                </a:effectLst>
              </a:rPr>
              <a:t>Have we forsaken our first love?</a:t>
            </a:r>
          </a:p>
          <a:p>
            <a:pPr marL="457200" indent="-457200">
              <a:buFont typeface="Arial" panose="020B0604020202020204" pitchFamily="34" charset="0"/>
              <a:buChar char="•"/>
            </a:pPr>
            <a:r>
              <a:rPr lang="en-GB" sz="3200" b="1" dirty="0" smtClean="0">
                <a:ln>
                  <a:solidFill>
                    <a:schemeClr val="bg2">
                      <a:lumMod val="50000"/>
                    </a:schemeClr>
                  </a:solidFill>
                </a:ln>
                <a:solidFill>
                  <a:srgbClr val="C00000"/>
                </a:solidFill>
                <a:effectLst>
                  <a:glow rad="127000">
                    <a:srgbClr val="FFFF00"/>
                  </a:glow>
                  <a:outerShdw blurRad="38100" dist="38100" dir="2700000" algn="tl">
                    <a:srgbClr val="000000">
                      <a:alpha val="43137"/>
                    </a:srgbClr>
                  </a:outerShdw>
                </a:effectLst>
              </a:rPr>
              <a:t>How do we preserve the passion?</a:t>
            </a:r>
          </a:p>
        </p:txBody>
      </p:sp>
      <p:sp>
        <p:nvSpPr>
          <p:cNvPr id="2" name="TextBox 1"/>
          <p:cNvSpPr txBox="1"/>
          <p:nvPr/>
        </p:nvSpPr>
        <p:spPr>
          <a:xfrm>
            <a:off x="1744256" y="4725144"/>
            <a:ext cx="6048672" cy="1200329"/>
          </a:xfrm>
          <a:prstGeom prst="rect">
            <a:avLst/>
          </a:prstGeom>
          <a:noFill/>
        </p:spPr>
        <p:txBody>
          <a:bodyPr wrap="square" rtlCol="0">
            <a:spAutoFit/>
          </a:bodyPr>
          <a:lstStyle/>
          <a:p>
            <a:pPr algn="ctr"/>
            <a:r>
              <a:rPr lang="en-GB" sz="2400" i="1" dirty="0" smtClean="0">
                <a:ln>
                  <a:solidFill>
                    <a:schemeClr val="bg2">
                      <a:lumMod val="50000"/>
                    </a:schemeClr>
                  </a:solidFill>
                </a:ln>
                <a:solidFill>
                  <a:schemeClr val="bg1">
                    <a:lumMod val="60000"/>
                    <a:lumOff val="40000"/>
                  </a:schemeClr>
                </a:solidFill>
                <a:effectLst>
                  <a:glow rad="127000">
                    <a:schemeClr val="tx1"/>
                  </a:glow>
                  <a:outerShdw blurRad="38100" dist="38100" dir="2700000" algn="tl">
                    <a:srgbClr val="000000">
                      <a:alpha val="43137"/>
                    </a:srgbClr>
                  </a:outerShdw>
                </a:effectLst>
              </a:rPr>
              <a:t>“Love the Lord your God </a:t>
            </a:r>
            <a:r>
              <a:rPr lang="en-GB" sz="2400" b="1" i="1" dirty="0" smtClean="0">
                <a:ln>
                  <a:solidFill>
                    <a:schemeClr val="bg2">
                      <a:lumMod val="50000"/>
                    </a:schemeClr>
                  </a:solidFill>
                </a:ln>
                <a:solidFill>
                  <a:schemeClr val="bg1">
                    <a:lumMod val="60000"/>
                    <a:lumOff val="40000"/>
                  </a:schemeClr>
                </a:solidFill>
                <a:effectLst>
                  <a:glow rad="127000">
                    <a:schemeClr val="tx1"/>
                  </a:glow>
                  <a:outerShdw blurRad="38100" dist="38100" dir="2700000" algn="tl">
                    <a:srgbClr val="000000">
                      <a:alpha val="43137"/>
                    </a:srgbClr>
                  </a:outerShdw>
                </a:effectLst>
              </a:rPr>
              <a:t>with all your passion, </a:t>
            </a:r>
            <a:r>
              <a:rPr lang="en-GB" sz="2400" i="1" dirty="0" smtClean="0">
                <a:ln>
                  <a:solidFill>
                    <a:schemeClr val="bg2">
                      <a:lumMod val="50000"/>
                    </a:schemeClr>
                  </a:solidFill>
                </a:ln>
                <a:solidFill>
                  <a:schemeClr val="bg1">
                    <a:lumMod val="60000"/>
                    <a:lumOff val="40000"/>
                  </a:schemeClr>
                </a:solidFill>
                <a:effectLst>
                  <a:glow rad="127000">
                    <a:schemeClr val="tx1"/>
                  </a:glow>
                  <a:outerShdw blurRad="38100" dist="38100" dir="2700000" algn="tl">
                    <a:srgbClr val="000000">
                      <a:alpha val="43137"/>
                    </a:srgbClr>
                  </a:outerShdw>
                </a:effectLst>
              </a:rPr>
              <a:t>prayer, intelligence and energy”   </a:t>
            </a:r>
            <a:r>
              <a:rPr lang="en-GB" sz="2400" dirty="0" smtClean="0">
                <a:ln>
                  <a:solidFill>
                    <a:schemeClr val="bg2">
                      <a:lumMod val="50000"/>
                    </a:schemeClr>
                  </a:solidFill>
                </a:ln>
                <a:solidFill>
                  <a:schemeClr val="bg1">
                    <a:lumMod val="60000"/>
                    <a:lumOff val="40000"/>
                  </a:schemeClr>
                </a:solidFill>
                <a:effectLst>
                  <a:glow rad="127000">
                    <a:schemeClr val="tx1"/>
                  </a:glow>
                  <a:outerShdw blurRad="38100" dist="38100" dir="2700000" algn="tl">
                    <a:srgbClr val="000000">
                      <a:alpha val="43137"/>
                    </a:srgbClr>
                  </a:outerShdw>
                </a:effectLst>
              </a:rPr>
              <a:t>Mark 12:30 (The Message)</a:t>
            </a:r>
            <a:endParaRPr lang="en-GB" sz="2400" i="1" dirty="0">
              <a:ln>
                <a:solidFill>
                  <a:schemeClr val="bg2">
                    <a:lumMod val="50000"/>
                  </a:schemeClr>
                </a:solidFill>
              </a:ln>
              <a:solidFill>
                <a:schemeClr val="bg1">
                  <a:lumMod val="60000"/>
                  <a:lumOff val="40000"/>
                </a:schemeClr>
              </a:solidFill>
              <a:effectLst>
                <a:glow rad="127000">
                  <a:schemeClr val="tx1"/>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8125514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1331640" y="4694584"/>
            <a:ext cx="7488832" cy="1398711"/>
          </a:xfrm>
          <a:prstGeom prst="wedgeRoundRectCallout">
            <a:avLst>
              <a:gd name="adj1" fmla="val -3874"/>
              <a:gd name="adj2" fmla="val -61921"/>
              <a:gd name="adj3" fmla="val 16667"/>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98416" y="1267019"/>
            <a:ext cx="8034024" cy="2369880"/>
          </a:xfrm>
          <a:prstGeom prst="rect">
            <a:avLst/>
          </a:prstGeom>
          <a:noFill/>
        </p:spPr>
        <p:txBody>
          <a:bodyPr wrap="square" rtlCol="0">
            <a:spAutoFit/>
          </a:bodyPr>
          <a:lstStyle/>
          <a:p>
            <a:pPr marL="342900" lvl="0" indent="-342900">
              <a:buClr>
                <a:srgbClr val="765A00"/>
              </a:buClr>
              <a:buFont typeface="+mj-lt"/>
              <a:buAutoNum type="arabicPeriod"/>
            </a:pPr>
            <a:r>
              <a:rPr lang="en-GB" sz="2800" b="1" dirty="0">
                <a:ln>
                  <a:solidFill>
                    <a:srgbClr val="002060"/>
                  </a:solidFill>
                </a:ln>
                <a:solidFill>
                  <a:srgbClr val="765A00"/>
                </a:solidFill>
                <a:effectLst>
                  <a:glow rad="127000">
                    <a:srgbClr val="FFFF00"/>
                  </a:glow>
                  <a:outerShdw blurRad="38100" dist="38100" dir="2700000" algn="tl">
                    <a:srgbClr val="000000">
                      <a:alpha val="43137"/>
                    </a:srgbClr>
                  </a:outerShdw>
                </a:effectLst>
              </a:rPr>
              <a:t>The message to the Ephesian </a:t>
            </a: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church</a:t>
            </a:r>
          </a:p>
          <a:p>
            <a:pPr marL="342900" lvl="0" indent="-342900">
              <a:buClr>
                <a:srgbClr val="765A00"/>
              </a:buClr>
              <a:buFont typeface="+mj-lt"/>
              <a:buAutoNum type="arabicPeriod"/>
            </a:pP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The identity of the one who speaks:</a:t>
            </a:r>
          </a:p>
          <a:p>
            <a:pPr marL="342900" lvl="0" indent="-342900">
              <a:buClr>
                <a:srgbClr val="765A00"/>
              </a:buClr>
              <a:buFont typeface="+mj-lt"/>
              <a:buAutoNum type="arabicPeriod"/>
            </a:pP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The prophetic message – </a:t>
            </a:r>
            <a:r>
              <a:rPr lang="en-GB" sz="2800" b="1" i="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“I know”</a:t>
            </a:r>
          </a:p>
          <a:p>
            <a:pPr marL="342900" lvl="0" indent="-342900">
              <a:buClr>
                <a:srgbClr val="765A00"/>
              </a:buClr>
              <a:buFont typeface="+mj-lt"/>
              <a:buAutoNum type="arabicPeriod"/>
            </a:pP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Exhortation and promise</a:t>
            </a:r>
          </a:p>
          <a:p>
            <a:pPr marL="342900" lvl="0" indent="-342900">
              <a:buClr>
                <a:srgbClr val="765A00"/>
              </a:buClr>
              <a:buFont typeface="+mj-lt"/>
              <a:buAutoNum type="arabicPeriod"/>
            </a:pPr>
            <a:r>
              <a:rPr lang="en-GB" sz="32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General exhortations</a:t>
            </a:r>
            <a:endParaRPr lang="en-GB" sz="3200" b="1" dirty="0">
              <a:ln>
                <a:solidFill>
                  <a:srgbClr val="002060"/>
                </a:solidFill>
              </a:ln>
              <a:solidFill>
                <a:srgbClr val="765A00"/>
              </a:solidFill>
              <a:effectLst>
                <a:glow rad="127000">
                  <a:srgbClr val="FFFF00"/>
                </a:glow>
                <a:outerShdw blurRad="38100" dist="38100" dir="2700000" algn="tl">
                  <a:srgbClr val="000000">
                    <a:alpha val="43137"/>
                  </a:srgbClr>
                </a:outerShdw>
              </a:effectLst>
            </a:endParaRPr>
          </a:p>
        </p:txBody>
      </p:sp>
      <p:sp>
        <p:nvSpPr>
          <p:cNvPr id="9" name="TextBox 8"/>
          <p:cNvSpPr txBox="1"/>
          <p:nvPr/>
        </p:nvSpPr>
        <p:spPr>
          <a:xfrm>
            <a:off x="1187624" y="548680"/>
            <a:ext cx="6696744" cy="646331"/>
          </a:xfrm>
          <a:prstGeom prst="rect">
            <a:avLst/>
          </a:prstGeom>
          <a:noFill/>
        </p:spPr>
        <p:txBody>
          <a:bodyPr wrap="square" rtlCol="0">
            <a:spAutoFit/>
          </a:bodyPr>
          <a:lstStyle/>
          <a:p>
            <a:pPr algn="ctr"/>
            <a:r>
              <a:rPr lang="en-GB" sz="3600" b="1" dirty="0" smtClean="0">
                <a:ln>
                  <a:solidFill>
                    <a:srgbClr val="002060"/>
                  </a:solidFill>
                </a:ln>
                <a:solidFill>
                  <a:srgbClr val="FFC000"/>
                </a:solidFill>
                <a:effectLst>
                  <a:outerShdw blurRad="38100" dist="38100" dir="2700000" algn="tl">
                    <a:srgbClr val="000000">
                      <a:alpha val="43137"/>
                    </a:srgbClr>
                  </a:outerShdw>
                </a:effectLst>
              </a:rPr>
              <a:t>Rekindle the flame</a:t>
            </a:r>
            <a:endParaRPr lang="en-GB" sz="3600" b="1" dirty="0">
              <a:ln>
                <a:solidFill>
                  <a:srgbClr val="002060"/>
                </a:solidFill>
              </a:ln>
              <a:solidFill>
                <a:srgbClr val="FFC000"/>
              </a:solidFill>
              <a:effectLst>
                <a:outerShdw blurRad="38100" dist="38100" dir="2700000" algn="tl">
                  <a:srgbClr val="000000">
                    <a:alpha val="43137"/>
                  </a:srgbClr>
                </a:outerShdw>
              </a:effectLst>
            </a:endParaRPr>
          </a:p>
        </p:txBody>
      </p:sp>
      <p:sp>
        <p:nvSpPr>
          <p:cNvPr id="3" name="TextBox 2"/>
          <p:cNvSpPr txBox="1"/>
          <p:nvPr/>
        </p:nvSpPr>
        <p:spPr>
          <a:xfrm>
            <a:off x="941362" y="3636898"/>
            <a:ext cx="7261276" cy="954107"/>
          </a:xfrm>
          <a:prstGeom prst="rect">
            <a:avLst/>
          </a:prstGeom>
          <a:noFill/>
        </p:spPr>
        <p:txBody>
          <a:bodyPr wrap="square" rtlCol="0">
            <a:spAutoFit/>
          </a:bodyPr>
          <a:lstStyle/>
          <a:p>
            <a:pPr marL="457200" indent="-457200">
              <a:buFont typeface="Arial" panose="020B0604020202020204" pitchFamily="34" charset="0"/>
              <a:buChar char="•"/>
            </a:pPr>
            <a:r>
              <a:rPr lang="en-GB" sz="2400" b="1" dirty="0" smtClean="0">
                <a:ln>
                  <a:solidFill>
                    <a:schemeClr val="bg2">
                      <a:lumMod val="50000"/>
                    </a:schemeClr>
                  </a:solidFill>
                </a:ln>
                <a:solidFill>
                  <a:srgbClr val="C00000"/>
                </a:solidFill>
                <a:effectLst>
                  <a:glow rad="127000">
                    <a:srgbClr val="FFFF00"/>
                  </a:glow>
                  <a:outerShdw blurRad="38100" dist="38100" dir="2700000" algn="tl">
                    <a:srgbClr val="000000">
                      <a:alpha val="43137"/>
                    </a:srgbClr>
                  </a:outerShdw>
                </a:effectLst>
              </a:rPr>
              <a:t>Have we forsaken our first love?</a:t>
            </a:r>
          </a:p>
          <a:p>
            <a:pPr marL="457200" indent="-457200">
              <a:buFont typeface="Arial" panose="020B0604020202020204" pitchFamily="34" charset="0"/>
              <a:buChar char="•"/>
            </a:pPr>
            <a:r>
              <a:rPr lang="en-GB" sz="3200" b="1" dirty="0" smtClean="0">
                <a:ln>
                  <a:solidFill>
                    <a:schemeClr val="bg2">
                      <a:lumMod val="50000"/>
                    </a:schemeClr>
                  </a:solidFill>
                </a:ln>
                <a:solidFill>
                  <a:srgbClr val="C00000"/>
                </a:solidFill>
                <a:effectLst>
                  <a:glow rad="127000">
                    <a:srgbClr val="FFFF00"/>
                  </a:glow>
                  <a:outerShdw blurRad="38100" dist="38100" dir="2700000" algn="tl">
                    <a:srgbClr val="000000">
                      <a:alpha val="43137"/>
                    </a:srgbClr>
                  </a:outerShdw>
                </a:effectLst>
              </a:rPr>
              <a:t>How do we preserve the passion?</a:t>
            </a:r>
          </a:p>
        </p:txBody>
      </p:sp>
      <p:sp>
        <p:nvSpPr>
          <p:cNvPr id="2" name="TextBox 1"/>
          <p:cNvSpPr txBox="1"/>
          <p:nvPr/>
        </p:nvSpPr>
        <p:spPr>
          <a:xfrm>
            <a:off x="1835696" y="4797152"/>
            <a:ext cx="6048672" cy="1200329"/>
          </a:xfrm>
          <a:prstGeom prst="rect">
            <a:avLst/>
          </a:prstGeom>
          <a:noFill/>
        </p:spPr>
        <p:txBody>
          <a:bodyPr wrap="square" rtlCol="0">
            <a:spAutoFit/>
          </a:bodyPr>
          <a:lstStyle/>
          <a:p>
            <a:pPr algn="ctr"/>
            <a:r>
              <a:rPr lang="en-GB" sz="2400" b="1" i="1" dirty="0" smtClean="0">
                <a:ln>
                  <a:solidFill>
                    <a:schemeClr val="bg2">
                      <a:lumMod val="50000"/>
                    </a:schemeClr>
                  </a:solidFill>
                </a:ln>
                <a:solidFill>
                  <a:schemeClr val="bg1">
                    <a:lumMod val="60000"/>
                    <a:lumOff val="40000"/>
                  </a:schemeClr>
                </a:solidFill>
                <a:effectLst>
                  <a:glow rad="127000">
                    <a:schemeClr val="tx1"/>
                  </a:glow>
                  <a:outerShdw blurRad="38100" dist="38100" dir="2700000" algn="tl">
                    <a:srgbClr val="000000">
                      <a:alpha val="43137"/>
                    </a:srgbClr>
                  </a:outerShdw>
                </a:effectLst>
              </a:rPr>
              <a:t>“Never be lacking in zeal, but keeping your spiritual fervour, serving the Lord.”  </a:t>
            </a:r>
            <a:r>
              <a:rPr lang="en-GB" sz="2400" dirty="0" smtClean="0">
                <a:ln>
                  <a:solidFill>
                    <a:schemeClr val="bg2">
                      <a:lumMod val="50000"/>
                    </a:schemeClr>
                  </a:solidFill>
                </a:ln>
                <a:solidFill>
                  <a:schemeClr val="bg1">
                    <a:lumMod val="60000"/>
                    <a:lumOff val="40000"/>
                  </a:schemeClr>
                </a:solidFill>
                <a:effectLst>
                  <a:glow rad="127000">
                    <a:schemeClr val="tx1"/>
                  </a:glow>
                  <a:outerShdw blurRad="38100" dist="38100" dir="2700000" algn="tl">
                    <a:srgbClr val="000000">
                      <a:alpha val="43137"/>
                    </a:srgbClr>
                  </a:outerShdw>
                </a:effectLst>
              </a:rPr>
              <a:t>Romans 12:11</a:t>
            </a:r>
            <a:endParaRPr lang="en-GB" sz="2400" i="1" dirty="0">
              <a:ln>
                <a:solidFill>
                  <a:schemeClr val="bg2">
                    <a:lumMod val="50000"/>
                  </a:schemeClr>
                </a:solidFill>
              </a:ln>
              <a:solidFill>
                <a:schemeClr val="bg1">
                  <a:lumMod val="60000"/>
                  <a:lumOff val="40000"/>
                </a:schemeClr>
              </a:solidFill>
              <a:effectLst>
                <a:glow rad="127000">
                  <a:schemeClr val="tx1"/>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0891420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8416" y="1267019"/>
            <a:ext cx="8034024" cy="2369880"/>
          </a:xfrm>
          <a:prstGeom prst="rect">
            <a:avLst/>
          </a:prstGeom>
          <a:noFill/>
        </p:spPr>
        <p:txBody>
          <a:bodyPr wrap="square" rtlCol="0">
            <a:spAutoFit/>
          </a:bodyPr>
          <a:lstStyle/>
          <a:p>
            <a:pPr marL="342900" lvl="0" indent="-342900">
              <a:buClr>
                <a:srgbClr val="765A00"/>
              </a:buClr>
              <a:buFont typeface="+mj-lt"/>
              <a:buAutoNum type="arabicPeriod"/>
            </a:pPr>
            <a:r>
              <a:rPr lang="en-GB" sz="2800" b="1" dirty="0">
                <a:ln>
                  <a:solidFill>
                    <a:srgbClr val="002060"/>
                  </a:solidFill>
                </a:ln>
                <a:solidFill>
                  <a:srgbClr val="765A00"/>
                </a:solidFill>
                <a:effectLst>
                  <a:glow rad="127000">
                    <a:srgbClr val="FFFF00"/>
                  </a:glow>
                  <a:outerShdw blurRad="38100" dist="38100" dir="2700000" algn="tl">
                    <a:srgbClr val="000000">
                      <a:alpha val="43137"/>
                    </a:srgbClr>
                  </a:outerShdw>
                </a:effectLst>
              </a:rPr>
              <a:t>The message to the Ephesian </a:t>
            </a: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church</a:t>
            </a:r>
          </a:p>
          <a:p>
            <a:pPr marL="342900" lvl="0" indent="-342900">
              <a:buClr>
                <a:srgbClr val="765A00"/>
              </a:buClr>
              <a:buFont typeface="+mj-lt"/>
              <a:buAutoNum type="arabicPeriod"/>
            </a:pP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The identity of the one who speaks:</a:t>
            </a:r>
          </a:p>
          <a:p>
            <a:pPr marL="342900" lvl="0" indent="-342900">
              <a:buClr>
                <a:srgbClr val="765A00"/>
              </a:buClr>
              <a:buFont typeface="+mj-lt"/>
              <a:buAutoNum type="arabicPeriod"/>
            </a:pP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The prophetic message – </a:t>
            </a:r>
            <a:r>
              <a:rPr lang="en-GB" sz="2800" b="1" i="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“I know”</a:t>
            </a:r>
          </a:p>
          <a:p>
            <a:pPr marL="342900" lvl="0" indent="-342900">
              <a:buClr>
                <a:srgbClr val="765A00"/>
              </a:buClr>
              <a:buFont typeface="+mj-lt"/>
              <a:buAutoNum type="arabicPeriod"/>
            </a:pP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Exhortation and promise</a:t>
            </a:r>
          </a:p>
          <a:p>
            <a:pPr marL="342900" lvl="0" indent="-342900">
              <a:buClr>
                <a:srgbClr val="765A00"/>
              </a:buClr>
              <a:buFont typeface="+mj-lt"/>
              <a:buAutoNum type="arabicPeriod"/>
            </a:pPr>
            <a:r>
              <a:rPr lang="en-GB" sz="32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General exhortations</a:t>
            </a:r>
            <a:endParaRPr lang="en-GB" sz="3200" b="1" dirty="0">
              <a:ln>
                <a:solidFill>
                  <a:srgbClr val="002060"/>
                </a:solidFill>
              </a:ln>
              <a:solidFill>
                <a:srgbClr val="765A00"/>
              </a:solidFill>
              <a:effectLst>
                <a:glow rad="127000">
                  <a:srgbClr val="FFFF00"/>
                </a:glow>
                <a:outerShdw blurRad="38100" dist="38100" dir="2700000" algn="tl">
                  <a:srgbClr val="000000">
                    <a:alpha val="43137"/>
                  </a:srgbClr>
                </a:outerShdw>
              </a:effectLst>
            </a:endParaRPr>
          </a:p>
        </p:txBody>
      </p:sp>
      <p:sp>
        <p:nvSpPr>
          <p:cNvPr id="9" name="TextBox 8"/>
          <p:cNvSpPr txBox="1"/>
          <p:nvPr/>
        </p:nvSpPr>
        <p:spPr>
          <a:xfrm>
            <a:off x="1187624" y="548680"/>
            <a:ext cx="6696744" cy="646331"/>
          </a:xfrm>
          <a:prstGeom prst="rect">
            <a:avLst/>
          </a:prstGeom>
          <a:noFill/>
        </p:spPr>
        <p:txBody>
          <a:bodyPr wrap="square" rtlCol="0">
            <a:spAutoFit/>
          </a:bodyPr>
          <a:lstStyle/>
          <a:p>
            <a:pPr algn="ctr"/>
            <a:r>
              <a:rPr lang="en-GB" sz="3600" b="1" dirty="0" smtClean="0">
                <a:ln>
                  <a:solidFill>
                    <a:srgbClr val="002060"/>
                  </a:solidFill>
                </a:ln>
                <a:solidFill>
                  <a:srgbClr val="FFC000"/>
                </a:solidFill>
                <a:effectLst>
                  <a:outerShdw blurRad="38100" dist="38100" dir="2700000" algn="tl">
                    <a:srgbClr val="000000">
                      <a:alpha val="43137"/>
                    </a:srgbClr>
                  </a:outerShdw>
                </a:effectLst>
              </a:rPr>
              <a:t>Rekindle the flame</a:t>
            </a:r>
            <a:endParaRPr lang="en-GB" sz="3600" b="1" dirty="0">
              <a:ln>
                <a:solidFill>
                  <a:srgbClr val="002060"/>
                </a:solidFill>
              </a:ln>
              <a:solidFill>
                <a:srgbClr val="FFC000"/>
              </a:solidFill>
              <a:effectLst>
                <a:outerShdw blurRad="38100" dist="38100" dir="2700000" algn="tl">
                  <a:srgbClr val="000000">
                    <a:alpha val="43137"/>
                  </a:srgbClr>
                </a:outerShdw>
              </a:effectLst>
            </a:endParaRPr>
          </a:p>
        </p:txBody>
      </p:sp>
      <p:sp>
        <p:nvSpPr>
          <p:cNvPr id="3" name="TextBox 2"/>
          <p:cNvSpPr txBox="1"/>
          <p:nvPr/>
        </p:nvSpPr>
        <p:spPr>
          <a:xfrm>
            <a:off x="935792" y="3636899"/>
            <a:ext cx="7524640" cy="1323439"/>
          </a:xfrm>
          <a:prstGeom prst="rect">
            <a:avLst/>
          </a:prstGeom>
          <a:noFill/>
        </p:spPr>
        <p:txBody>
          <a:bodyPr wrap="square" rtlCol="0">
            <a:spAutoFit/>
          </a:bodyPr>
          <a:lstStyle/>
          <a:p>
            <a:pPr marL="457200" indent="-457200">
              <a:buFont typeface="Arial" panose="020B0604020202020204" pitchFamily="34" charset="0"/>
              <a:buChar char="•"/>
            </a:pPr>
            <a:r>
              <a:rPr lang="en-GB" sz="2400" b="1" dirty="0" smtClean="0">
                <a:ln>
                  <a:solidFill>
                    <a:schemeClr val="bg2">
                      <a:lumMod val="50000"/>
                    </a:schemeClr>
                  </a:solidFill>
                </a:ln>
                <a:solidFill>
                  <a:srgbClr val="C00000"/>
                </a:solidFill>
                <a:effectLst>
                  <a:glow rad="127000">
                    <a:srgbClr val="FFFF00"/>
                  </a:glow>
                  <a:outerShdw blurRad="38100" dist="38100" dir="2700000" algn="tl">
                    <a:srgbClr val="000000">
                      <a:alpha val="43137"/>
                    </a:srgbClr>
                  </a:outerShdw>
                </a:effectLst>
              </a:rPr>
              <a:t>Have we forsaken our first love?</a:t>
            </a:r>
          </a:p>
          <a:p>
            <a:pPr marL="457200" indent="-457200">
              <a:buFont typeface="Arial" panose="020B0604020202020204" pitchFamily="34" charset="0"/>
              <a:buChar char="•"/>
            </a:pPr>
            <a:r>
              <a:rPr lang="en-GB" sz="2400" b="1" dirty="0" smtClean="0">
                <a:ln>
                  <a:solidFill>
                    <a:schemeClr val="bg2">
                      <a:lumMod val="50000"/>
                    </a:schemeClr>
                  </a:solidFill>
                </a:ln>
                <a:solidFill>
                  <a:srgbClr val="C00000"/>
                </a:solidFill>
                <a:effectLst>
                  <a:glow rad="127000">
                    <a:srgbClr val="FFFF00"/>
                  </a:glow>
                  <a:outerShdw blurRad="38100" dist="38100" dir="2700000" algn="tl">
                    <a:srgbClr val="000000">
                      <a:alpha val="43137"/>
                    </a:srgbClr>
                  </a:outerShdw>
                </a:effectLst>
              </a:rPr>
              <a:t>How do we preserve the passion?</a:t>
            </a:r>
          </a:p>
          <a:p>
            <a:pPr marL="457200" indent="-457200">
              <a:buFont typeface="Arial" panose="020B0604020202020204" pitchFamily="34" charset="0"/>
              <a:buChar char="•"/>
            </a:pPr>
            <a:r>
              <a:rPr lang="en-GB" sz="3200" b="1" dirty="0" smtClean="0">
                <a:ln>
                  <a:solidFill>
                    <a:schemeClr val="bg2">
                      <a:lumMod val="50000"/>
                    </a:schemeClr>
                  </a:solidFill>
                </a:ln>
                <a:solidFill>
                  <a:srgbClr val="C00000"/>
                </a:solidFill>
                <a:effectLst>
                  <a:glow rad="127000">
                    <a:srgbClr val="FFFF00"/>
                  </a:glow>
                  <a:outerShdw blurRad="38100" dist="38100" dir="2700000" algn="tl">
                    <a:srgbClr val="000000">
                      <a:alpha val="43137"/>
                    </a:srgbClr>
                  </a:outerShdw>
                </a:effectLst>
              </a:rPr>
              <a:t>What conspires to kill the passion?</a:t>
            </a:r>
          </a:p>
        </p:txBody>
      </p:sp>
    </p:spTree>
    <p:extLst>
      <p:ext uri="{BB962C8B-B14F-4D97-AF65-F5344CB8AC3E}">
        <p14:creationId xmlns:p14="http://schemas.microsoft.com/office/powerpoint/2010/main" val="42825671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8416" y="1267019"/>
            <a:ext cx="8034024" cy="2369880"/>
          </a:xfrm>
          <a:prstGeom prst="rect">
            <a:avLst/>
          </a:prstGeom>
          <a:noFill/>
        </p:spPr>
        <p:txBody>
          <a:bodyPr wrap="square" rtlCol="0">
            <a:spAutoFit/>
          </a:bodyPr>
          <a:lstStyle/>
          <a:p>
            <a:pPr marL="342900" lvl="0" indent="-342900">
              <a:buClr>
                <a:srgbClr val="765A00"/>
              </a:buClr>
              <a:buFont typeface="+mj-lt"/>
              <a:buAutoNum type="arabicPeriod"/>
            </a:pPr>
            <a:r>
              <a:rPr lang="en-GB" sz="2800" b="1" dirty="0">
                <a:ln>
                  <a:solidFill>
                    <a:srgbClr val="002060"/>
                  </a:solidFill>
                </a:ln>
                <a:solidFill>
                  <a:srgbClr val="765A00"/>
                </a:solidFill>
                <a:effectLst>
                  <a:glow rad="127000">
                    <a:srgbClr val="FFFF00"/>
                  </a:glow>
                  <a:outerShdw blurRad="38100" dist="38100" dir="2700000" algn="tl">
                    <a:srgbClr val="000000">
                      <a:alpha val="43137"/>
                    </a:srgbClr>
                  </a:outerShdw>
                </a:effectLst>
              </a:rPr>
              <a:t>The message to the Ephesian </a:t>
            </a: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church</a:t>
            </a:r>
          </a:p>
          <a:p>
            <a:pPr marL="342900" lvl="0" indent="-342900">
              <a:buClr>
                <a:srgbClr val="765A00"/>
              </a:buClr>
              <a:buFont typeface="+mj-lt"/>
              <a:buAutoNum type="arabicPeriod"/>
            </a:pP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The identity of the one who speaks:</a:t>
            </a:r>
          </a:p>
          <a:p>
            <a:pPr marL="342900" lvl="0" indent="-342900">
              <a:buClr>
                <a:srgbClr val="765A00"/>
              </a:buClr>
              <a:buFont typeface="+mj-lt"/>
              <a:buAutoNum type="arabicPeriod"/>
            </a:pP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The prophetic message – </a:t>
            </a:r>
            <a:r>
              <a:rPr lang="en-GB" sz="2800" b="1" i="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“I know”</a:t>
            </a:r>
          </a:p>
          <a:p>
            <a:pPr marL="342900" lvl="0" indent="-342900">
              <a:buClr>
                <a:srgbClr val="765A00"/>
              </a:buClr>
              <a:buFont typeface="+mj-lt"/>
              <a:buAutoNum type="arabicPeriod"/>
            </a:pP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Exhortation and promise</a:t>
            </a:r>
          </a:p>
          <a:p>
            <a:pPr marL="342900" lvl="0" indent="-342900">
              <a:buClr>
                <a:srgbClr val="765A00"/>
              </a:buClr>
              <a:buFont typeface="+mj-lt"/>
              <a:buAutoNum type="arabicPeriod"/>
            </a:pPr>
            <a:r>
              <a:rPr lang="en-GB" sz="32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General exhortations</a:t>
            </a:r>
            <a:endParaRPr lang="en-GB" sz="3200" b="1" dirty="0">
              <a:ln>
                <a:solidFill>
                  <a:srgbClr val="002060"/>
                </a:solidFill>
              </a:ln>
              <a:solidFill>
                <a:srgbClr val="765A00"/>
              </a:solidFill>
              <a:effectLst>
                <a:glow rad="127000">
                  <a:srgbClr val="FFFF00"/>
                </a:glow>
                <a:outerShdw blurRad="38100" dist="38100" dir="2700000" algn="tl">
                  <a:srgbClr val="000000">
                    <a:alpha val="43137"/>
                  </a:srgbClr>
                </a:outerShdw>
              </a:effectLst>
            </a:endParaRPr>
          </a:p>
        </p:txBody>
      </p:sp>
      <p:sp>
        <p:nvSpPr>
          <p:cNvPr id="9" name="TextBox 8"/>
          <p:cNvSpPr txBox="1"/>
          <p:nvPr/>
        </p:nvSpPr>
        <p:spPr>
          <a:xfrm>
            <a:off x="1187624" y="548680"/>
            <a:ext cx="6696744" cy="646331"/>
          </a:xfrm>
          <a:prstGeom prst="rect">
            <a:avLst/>
          </a:prstGeom>
          <a:noFill/>
        </p:spPr>
        <p:txBody>
          <a:bodyPr wrap="square" rtlCol="0">
            <a:spAutoFit/>
          </a:bodyPr>
          <a:lstStyle/>
          <a:p>
            <a:pPr algn="ctr"/>
            <a:r>
              <a:rPr lang="en-GB" sz="3600" b="1" dirty="0" smtClean="0">
                <a:ln>
                  <a:solidFill>
                    <a:srgbClr val="002060"/>
                  </a:solidFill>
                </a:ln>
                <a:solidFill>
                  <a:srgbClr val="FFC000"/>
                </a:solidFill>
                <a:effectLst>
                  <a:outerShdw blurRad="38100" dist="38100" dir="2700000" algn="tl">
                    <a:srgbClr val="000000">
                      <a:alpha val="43137"/>
                    </a:srgbClr>
                  </a:outerShdw>
                </a:effectLst>
              </a:rPr>
              <a:t>Rekindle the flame</a:t>
            </a:r>
            <a:endParaRPr lang="en-GB" sz="3600" b="1" dirty="0">
              <a:ln>
                <a:solidFill>
                  <a:srgbClr val="002060"/>
                </a:solidFill>
              </a:ln>
              <a:solidFill>
                <a:srgbClr val="FFC000"/>
              </a:solidFill>
              <a:effectLst>
                <a:outerShdw blurRad="38100" dist="38100" dir="2700000" algn="tl">
                  <a:srgbClr val="000000">
                    <a:alpha val="43137"/>
                  </a:srgbClr>
                </a:outerShdw>
              </a:effectLst>
            </a:endParaRPr>
          </a:p>
        </p:txBody>
      </p:sp>
      <p:sp>
        <p:nvSpPr>
          <p:cNvPr id="3" name="TextBox 2"/>
          <p:cNvSpPr txBox="1"/>
          <p:nvPr/>
        </p:nvSpPr>
        <p:spPr>
          <a:xfrm>
            <a:off x="935792" y="3636899"/>
            <a:ext cx="7524640" cy="1323439"/>
          </a:xfrm>
          <a:prstGeom prst="rect">
            <a:avLst/>
          </a:prstGeom>
          <a:noFill/>
        </p:spPr>
        <p:txBody>
          <a:bodyPr wrap="square" rtlCol="0">
            <a:spAutoFit/>
          </a:bodyPr>
          <a:lstStyle/>
          <a:p>
            <a:pPr marL="457200" indent="-457200">
              <a:buFont typeface="Arial" panose="020B0604020202020204" pitchFamily="34" charset="0"/>
              <a:buChar char="•"/>
            </a:pPr>
            <a:r>
              <a:rPr lang="en-GB" sz="2400" b="1" dirty="0" smtClean="0">
                <a:ln>
                  <a:solidFill>
                    <a:schemeClr val="bg2">
                      <a:lumMod val="50000"/>
                    </a:schemeClr>
                  </a:solidFill>
                </a:ln>
                <a:solidFill>
                  <a:srgbClr val="C00000"/>
                </a:solidFill>
                <a:effectLst>
                  <a:glow rad="127000">
                    <a:srgbClr val="FFFF00"/>
                  </a:glow>
                  <a:outerShdw blurRad="38100" dist="38100" dir="2700000" algn="tl">
                    <a:srgbClr val="000000">
                      <a:alpha val="43137"/>
                    </a:srgbClr>
                  </a:outerShdw>
                </a:effectLst>
              </a:rPr>
              <a:t>Have we forsaken our first love?</a:t>
            </a:r>
          </a:p>
          <a:p>
            <a:pPr marL="457200" indent="-457200">
              <a:buFont typeface="Arial" panose="020B0604020202020204" pitchFamily="34" charset="0"/>
              <a:buChar char="•"/>
            </a:pPr>
            <a:r>
              <a:rPr lang="en-GB" sz="2400" b="1" dirty="0" smtClean="0">
                <a:ln>
                  <a:solidFill>
                    <a:schemeClr val="bg2">
                      <a:lumMod val="50000"/>
                    </a:schemeClr>
                  </a:solidFill>
                </a:ln>
                <a:solidFill>
                  <a:srgbClr val="C00000"/>
                </a:solidFill>
                <a:effectLst>
                  <a:glow rad="127000">
                    <a:srgbClr val="FFFF00"/>
                  </a:glow>
                  <a:outerShdw blurRad="38100" dist="38100" dir="2700000" algn="tl">
                    <a:srgbClr val="000000">
                      <a:alpha val="43137"/>
                    </a:srgbClr>
                  </a:outerShdw>
                </a:effectLst>
              </a:rPr>
              <a:t>How do we preserve the passion?</a:t>
            </a:r>
          </a:p>
          <a:p>
            <a:pPr marL="457200" indent="-457200">
              <a:buFont typeface="Arial" panose="020B0604020202020204" pitchFamily="34" charset="0"/>
              <a:buChar char="•"/>
            </a:pPr>
            <a:r>
              <a:rPr lang="en-GB" sz="3200" b="1" dirty="0" smtClean="0">
                <a:ln>
                  <a:solidFill>
                    <a:schemeClr val="bg2">
                      <a:lumMod val="50000"/>
                    </a:schemeClr>
                  </a:solidFill>
                </a:ln>
                <a:solidFill>
                  <a:srgbClr val="C00000"/>
                </a:solidFill>
                <a:effectLst>
                  <a:glow rad="127000">
                    <a:srgbClr val="FFFF00"/>
                  </a:glow>
                  <a:outerShdw blurRad="38100" dist="38100" dir="2700000" algn="tl">
                    <a:srgbClr val="000000">
                      <a:alpha val="43137"/>
                    </a:srgbClr>
                  </a:outerShdw>
                </a:effectLst>
              </a:rPr>
              <a:t>What conspires to kill the passion?</a:t>
            </a:r>
          </a:p>
        </p:txBody>
      </p:sp>
      <p:sp>
        <p:nvSpPr>
          <p:cNvPr id="2" name="TextBox 1"/>
          <p:cNvSpPr txBox="1"/>
          <p:nvPr/>
        </p:nvSpPr>
        <p:spPr>
          <a:xfrm>
            <a:off x="1547664" y="4926359"/>
            <a:ext cx="6984776" cy="461665"/>
          </a:xfrm>
          <a:prstGeom prst="rect">
            <a:avLst/>
          </a:prstGeom>
          <a:noFill/>
        </p:spPr>
        <p:txBody>
          <a:bodyPr wrap="square" rtlCol="0">
            <a:spAutoFit/>
          </a:bodyPr>
          <a:lstStyle/>
          <a:p>
            <a:pPr marL="285750" indent="-285750">
              <a:buFont typeface="Arial" panose="020B0604020202020204" pitchFamily="34" charset="0"/>
              <a:buChar char="•"/>
            </a:pPr>
            <a:r>
              <a:rPr lang="en-GB" sz="2400" b="1" dirty="0" smtClean="0">
                <a:ln>
                  <a:solidFill>
                    <a:schemeClr val="accent1">
                      <a:shade val="50000"/>
                    </a:schemeClr>
                  </a:solidFill>
                </a:ln>
                <a:solidFill>
                  <a:schemeClr val="bg1">
                    <a:lumMod val="60000"/>
                    <a:lumOff val="40000"/>
                  </a:schemeClr>
                </a:solidFill>
                <a:effectLst>
                  <a:glow rad="127000">
                    <a:schemeClr val="tx1"/>
                  </a:glow>
                  <a:outerShdw blurRad="38100" dist="38100" dir="2700000" algn="tl">
                    <a:srgbClr val="000000">
                      <a:alpha val="43137"/>
                    </a:srgbClr>
                  </a:outerShdw>
                </a:effectLst>
              </a:rPr>
              <a:t>An unbalanced schedule – see Psalm 127:2</a:t>
            </a:r>
            <a:endParaRPr lang="en-GB" sz="2400" b="1" dirty="0">
              <a:ln>
                <a:solidFill>
                  <a:schemeClr val="accent1">
                    <a:shade val="50000"/>
                  </a:schemeClr>
                </a:solidFill>
              </a:ln>
              <a:solidFill>
                <a:schemeClr val="bg1">
                  <a:lumMod val="60000"/>
                  <a:lumOff val="40000"/>
                </a:schemeClr>
              </a:solidFill>
              <a:effectLst>
                <a:glow rad="127000">
                  <a:schemeClr val="tx1"/>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6244284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8416" y="1267019"/>
            <a:ext cx="8034024" cy="2369880"/>
          </a:xfrm>
          <a:prstGeom prst="rect">
            <a:avLst/>
          </a:prstGeom>
          <a:noFill/>
        </p:spPr>
        <p:txBody>
          <a:bodyPr wrap="square" rtlCol="0">
            <a:spAutoFit/>
          </a:bodyPr>
          <a:lstStyle/>
          <a:p>
            <a:pPr marL="342900" lvl="0" indent="-342900">
              <a:buClr>
                <a:srgbClr val="765A00"/>
              </a:buClr>
              <a:buFont typeface="+mj-lt"/>
              <a:buAutoNum type="arabicPeriod"/>
            </a:pPr>
            <a:r>
              <a:rPr lang="en-GB" sz="2800" b="1" dirty="0">
                <a:ln>
                  <a:solidFill>
                    <a:srgbClr val="002060"/>
                  </a:solidFill>
                </a:ln>
                <a:solidFill>
                  <a:srgbClr val="765A00"/>
                </a:solidFill>
                <a:effectLst>
                  <a:glow rad="127000">
                    <a:srgbClr val="FFFF00"/>
                  </a:glow>
                  <a:outerShdw blurRad="38100" dist="38100" dir="2700000" algn="tl">
                    <a:srgbClr val="000000">
                      <a:alpha val="43137"/>
                    </a:srgbClr>
                  </a:outerShdw>
                </a:effectLst>
              </a:rPr>
              <a:t>The message to the Ephesian </a:t>
            </a: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church</a:t>
            </a:r>
          </a:p>
          <a:p>
            <a:pPr marL="342900" lvl="0" indent="-342900">
              <a:buClr>
                <a:srgbClr val="765A00"/>
              </a:buClr>
              <a:buFont typeface="+mj-lt"/>
              <a:buAutoNum type="arabicPeriod"/>
            </a:pP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The identity of the one who speaks:</a:t>
            </a:r>
          </a:p>
          <a:p>
            <a:pPr marL="342900" lvl="0" indent="-342900">
              <a:buClr>
                <a:srgbClr val="765A00"/>
              </a:buClr>
              <a:buFont typeface="+mj-lt"/>
              <a:buAutoNum type="arabicPeriod"/>
            </a:pP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The prophetic message – </a:t>
            </a:r>
            <a:r>
              <a:rPr lang="en-GB" sz="2800" b="1" i="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“I know”</a:t>
            </a:r>
          </a:p>
          <a:p>
            <a:pPr marL="342900" lvl="0" indent="-342900">
              <a:buClr>
                <a:srgbClr val="765A00"/>
              </a:buClr>
              <a:buFont typeface="+mj-lt"/>
              <a:buAutoNum type="arabicPeriod"/>
            </a:pP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Exhortation and promise</a:t>
            </a:r>
          </a:p>
          <a:p>
            <a:pPr marL="342900" lvl="0" indent="-342900">
              <a:buClr>
                <a:srgbClr val="765A00"/>
              </a:buClr>
              <a:buFont typeface="+mj-lt"/>
              <a:buAutoNum type="arabicPeriod"/>
            </a:pPr>
            <a:r>
              <a:rPr lang="en-GB" sz="32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General exhortations</a:t>
            </a:r>
            <a:endParaRPr lang="en-GB" sz="3200" b="1" dirty="0">
              <a:ln>
                <a:solidFill>
                  <a:srgbClr val="002060"/>
                </a:solidFill>
              </a:ln>
              <a:solidFill>
                <a:srgbClr val="765A00"/>
              </a:solidFill>
              <a:effectLst>
                <a:glow rad="127000">
                  <a:srgbClr val="FFFF00"/>
                </a:glow>
                <a:outerShdw blurRad="38100" dist="38100" dir="2700000" algn="tl">
                  <a:srgbClr val="000000">
                    <a:alpha val="43137"/>
                  </a:srgbClr>
                </a:outerShdw>
              </a:effectLst>
            </a:endParaRPr>
          </a:p>
        </p:txBody>
      </p:sp>
      <p:sp>
        <p:nvSpPr>
          <p:cNvPr id="9" name="TextBox 8"/>
          <p:cNvSpPr txBox="1"/>
          <p:nvPr/>
        </p:nvSpPr>
        <p:spPr>
          <a:xfrm>
            <a:off x="1187624" y="548680"/>
            <a:ext cx="6696744" cy="646331"/>
          </a:xfrm>
          <a:prstGeom prst="rect">
            <a:avLst/>
          </a:prstGeom>
          <a:noFill/>
        </p:spPr>
        <p:txBody>
          <a:bodyPr wrap="square" rtlCol="0">
            <a:spAutoFit/>
          </a:bodyPr>
          <a:lstStyle/>
          <a:p>
            <a:pPr algn="ctr"/>
            <a:r>
              <a:rPr lang="en-GB" sz="3600" b="1" dirty="0" smtClean="0">
                <a:ln>
                  <a:solidFill>
                    <a:srgbClr val="002060"/>
                  </a:solidFill>
                </a:ln>
                <a:solidFill>
                  <a:srgbClr val="FFC000"/>
                </a:solidFill>
                <a:effectLst>
                  <a:outerShdw blurRad="38100" dist="38100" dir="2700000" algn="tl">
                    <a:srgbClr val="000000">
                      <a:alpha val="43137"/>
                    </a:srgbClr>
                  </a:outerShdw>
                </a:effectLst>
              </a:rPr>
              <a:t>Rekindle the flame</a:t>
            </a:r>
            <a:endParaRPr lang="en-GB" sz="3600" b="1" dirty="0">
              <a:ln>
                <a:solidFill>
                  <a:srgbClr val="002060"/>
                </a:solidFill>
              </a:ln>
              <a:solidFill>
                <a:srgbClr val="FFC000"/>
              </a:solidFill>
              <a:effectLst>
                <a:outerShdw blurRad="38100" dist="38100" dir="2700000" algn="tl">
                  <a:srgbClr val="000000">
                    <a:alpha val="43137"/>
                  </a:srgbClr>
                </a:outerShdw>
              </a:effectLst>
            </a:endParaRPr>
          </a:p>
        </p:txBody>
      </p:sp>
      <p:sp>
        <p:nvSpPr>
          <p:cNvPr id="3" name="TextBox 2"/>
          <p:cNvSpPr txBox="1"/>
          <p:nvPr/>
        </p:nvSpPr>
        <p:spPr>
          <a:xfrm>
            <a:off x="935792" y="3636899"/>
            <a:ext cx="7524640" cy="1323439"/>
          </a:xfrm>
          <a:prstGeom prst="rect">
            <a:avLst/>
          </a:prstGeom>
          <a:noFill/>
        </p:spPr>
        <p:txBody>
          <a:bodyPr wrap="square" rtlCol="0">
            <a:spAutoFit/>
          </a:bodyPr>
          <a:lstStyle/>
          <a:p>
            <a:pPr marL="457200" indent="-457200">
              <a:buFont typeface="Arial" panose="020B0604020202020204" pitchFamily="34" charset="0"/>
              <a:buChar char="•"/>
            </a:pPr>
            <a:r>
              <a:rPr lang="en-GB" sz="2400" b="1" dirty="0" smtClean="0">
                <a:ln>
                  <a:solidFill>
                    <a:schemeClr val="bg2">
                      <a:lumMod val="50000"/>
                    </a:schemeClr>
                  </a:solidFill>
                </a:ln>
                <a:solidFill>
                  <a:srgbClr val="C00000"/>
                </a:solidFill>
                <a:effectLst>
                  <a:glow rad="127000">
                    <a:srgbClr val="FFFF00"/>
                  </a:glow>
                  <a:outerShdw blurRad="38100" dist="38100" dir="2700000" algn="tl">
                    <a:srgbClr val="000000">
                      <a:alpha val="43137"/>
                    </a:srgbClr>
                  </a:outerShdw>
                </a:effectLst>
              </a:rPr>
              <a:t>Have we forsaken our first love?</a:t>
            </a:r>
          </a:p>
          <a:p>
            <a:pPr marL="457200" indent="-457200">
              <a:buFont typeface="Arial" panose="020B0604020202020204" pitchFamily="34" charset="0"/>
              <a:buChar char="•"/>
            </a:pPr>
            <a:r>
              <a:rPr lang="en-GB" sz="2400" b="1" dirty="0" smtClean="0">
                <a:ln>
                  <a:solidFill>
                    <a:schemeClr val="bg2">
                      <a:lumMod val="50000"/>
                    </a:schemeClr>
                  </a:solidFill>
                </a:ln>
                <a:solidFill>
                  <a:srgbClr val="C00000"/>
                </a:solidFill>
                <a:effectLst>
                  <a:glow rad="127000">
                    <a:srgbClr val="FFFF00"/>
                  </a:glow>
                  <a:outerShdw blurRad="38100" dist="38100" dir="2700000" algn="tl">
                    <a:srgbClr val="000000">
                      <a:alpha val="43137"/>
                    </a:srgbClr>
                  </a:outerShdw>
                </a:effectLst>
              </a:rPr>
              <a:t>How do we preserve the passion?</a:t>
            </a:r>
          </a:p>
          <a:p>
            <a:pPr marL="457200" indent="-457200">
              <a:buFont typeface="Arial" panose="020B0604020202020204" pitchFamily="34" charset="0"/>
              <a:buChar char="•"/>
            </a:pPr>
            <a:r>
              <a:rPr lang="en-GB" sz="3200" b="1" dirty="0" smtClean="0">
                <a:ln>
                  <a:solidFill>
                    <a:schemeClr val="bg2">
                      <a:lumMod val="50000"/>
                    </a:schemeClr>
                  </a:solidFill>
                </a:ln>
                <a:solidFill>
                  <a:srgbClr val="C00000"/>
                </a:solidFill>
                <a:effectLst>
                  <a:glow rad="127000">
                    <a:srgbClr val="FFFF00"/>
                  </a:glow>
                  <a:outerShdw blurRad="38100" dist="38100" dir="2700000" algn="tl">
                    <a:srgbClr val="000000">
                      <a:alpha val="43137"/>
                    </a:srgbClr>
                  </a:outerShdw>
                </a:effectLst>
              </a:rPr>
              <a:t>What conspires to kill the passion?</a:t>
            </a:r>
          </a:p>
        </p:txBody>
      </p:sp>
      <p:sp>
        <p:nvSpPr>
          <p:cNvPr id="2" name="TextBox 1"/>
          <p:cNvSpPr txBox="1"/>
          <p:nvPr/>
        </p:nvSpPr>
        <p:spPr>
          <a:xfrm>
            <a:off x="1547664" y="4926359"/>
            <a:ext cx="6984776" cy="707886"/>
          </a:xfrm>
          <a:prstGeom prst="rect">
            <a:avLst/>
          </a:prstGeom>
          <a:noFill/>
        </p:spPr>
        <p:txBody>
          <a:bodyPr wrap="square" rtlCol="0">
            <a:spAutoFit/>
          </a:bodyPr>
          <a:lstStyle/>
          <a:p>
            <a:pPr marL="285750" indent="-285750">
              <a:buFont typeface="Arial" panose="020B0604020202020204" pitchFamily="34" charset="0"/>
              <a:buChar char="•"/>
            </a:pPr>
            <a:r>
              <a:rPr lang="en-GB" sz="1600" b="1" dirty="0" smtClean="0">
                <a:ln>
                  <a:solidFill>
                    <a:schemeClr val="accent1">
                      <a:shade val="50000"/>
                    </a:schemeClr>
                  </a:solidFill>
                </a:ln>
                <a:solidFill>
                  <a:schemeClr val="bg1">
                    <a:lumMod val="60000"/>
                    <a:lumOff val="40000"/>
                  </a:schemeClr>
                </a:solidFill>
                <a:effectLst>
                  <a:glow rad="127000">
                    <a:schemeClr val="tx1"/>
                  </a:glow>
                  <a:outerShdw blurRad="38100" dist="38100" dir="2700000" algn="tl">
                    <a:srgbClr val="000000">
                      <a:alpha val="43137"/>
                    </a:srgbClr>
                  </a:outerShdw>
                </a:effectLst>
              </a:rPr>
              <a:t>An unbalanced schedule – see Psalm 127:2</a:t>
            </a:r>
          </a:p>
          <a:p>
            <a:pPr marL="285750" indent="-285750">
              <a:buFont typeface="Arial" panose="020B0604020202020204" pitchFamily="34" charset="0"/>
              <a:buChar char="•"/>
            </a:pPr>
            <a:r>
              <a:rPr lang="en-GB" sz="2400" b="1" dirty="0" smtClean="0">
                <a:ln>
                  <a:solidFill>
                    <a:schemeClr val="accent1">
                      <a:shade val="50000"/>
                    </a:schemeClr>
                  </a:solidFill>
                </a:ln>
                <a:solidFill>
                  <a:schemeClr val="bg1">
                    <a:lumMod val="60000"/>
                    <a:lumOff val="40000"/>
                  </a:schemeClr>
                </a:solidFill>
                <a:effectLst>
                  <a:glow rad="127000">
                    <a:schemeClr val="tx1"/>
                  </a:glow>
                  <a:outerShdw blurRad="38100" dist="38100" dir="2700000" algn="tl">
                    <a:srgbClr val="000000">
                      <a:alpha val="43137"/>
                    </a:srgbClr>
                  </a:outerShdw>
                </a:effectLst>
              </a:rPr>
              <a:t>Unused talents – 1 Peter 4:10</a:t>
            </a:r>
            <a:endParaRPr lang="en-GB" sz="2400" b="1" dirty="0">
              <a:ln>
                <a:solidFill>
                  <a:schemeClr val="accent1">
                    <a:shade val="50000"/>
                  </a:schemeClr>
                </a:solidFill>
              </a:ln>
              <a:solidFill>
                <a:schemeClr val="bg1">
                  <a:lumMod val="60000"/>
                  <a:lumOff val="40000"/>
                </a:schemeClr>
              </a:solidFill>
              <a:effectLst>
                <a:glow rad="127000">
                  <a:schemeClr val="tx1"/>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8154325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8416" y="1267019"/>
            <a:ext cx="8034024" cy="2369880"/>
          </a:xfrm>
          <a:prstGeom prst="rect">
            <a:avLst/>
          </a:prstGeom>
          <a:noFill/>
        </p:spPr>
        <p:txBody>
          <a:bodyPr wrap="square" rtlCol="0">
            <a:spAutoFit/>
          </a:bodyPr>
          <a:lstStyle/>
          <a:p>
            <a:pPr marL="342900" lvl="0" indent="-342900">
              <a:buClr>
                <a:srgbClr val="765A00"/>
              </a:buClr>
              <a:buFont typeface="+mj-lt"/>
              <a:buAutoNum type="arabicPeriod"/>
            </a:pPr>
            <a:r>
              <a:rPr lang="en-GB" sz="2800" b="1" dirty="0">
                <a:ln>
                  <a:solidFill>
                    <a:srgbClr val="002060"/>
                  </a:solidFill>
                </a:ln>
                <a:solidFill>
                  <a:srgbClr val="765A00"/>
                </a:solidFill>
                <a:effectLst>
                  <a:glow rad="127000">
                    <a:srgbClr val="FFFF00"/>
                  </a:glow>
                  <a:outerShdw blurRad="38100" dist="38100" dir="2700000" algn="tl">
                    <a:srgbClr val="000000">
                      <a:alpha val="43137"/>
                    </a:srgbClr>
                  </a:outerShdw>
                </a:effectLst>
              </a:rPr>
              <a:t>The message to the Ephesian </a:t>
            </a: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church</a:t>
            </a:r>
          </a:p>
          <a:p>
            <a:pPr marL="342900" lvl="0" indent="-342900">
              <a:buClr>
                <a:srgbClr val="765A00"/>
              </a:buClr>
              <a:buFont typeface="+mj-lt"/>
              <a:buAutoNum type="arabicPeriod"/>
            </a:pP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The identity of the one who speaks:</a:t>
            </a:r>
          </a:p>
          <a:p>
            <a:pPr marL="342900" lvl="0" indent="-342900">
              <a:buClr>
                <a:srgbClr val="765A00"/>
              </a:buClr>
              <a:buFont typeface="+mj-lt"/>
              <a:buAutoNum type="arabicPeriod"/>
            </a:pP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The prophetic message – </a:t>
            </a:r>
            <a:r>
              <a:rPr lang="en-GB" sz="2800" b="1" i="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“I know”</a:t>
            </a:r>
          </a:p>
          <a:p>
            <a:pPr marL="342900" lvl="0" indent="-342900">
              <a:buClr>
                <a:srgbClr val="765A00"/>
              </a:buClr>
              <a:buFont typeface="+mj-lt"/>
              <a:buAutoNum type="arabicPeriod"/>
            </a:pP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Exhortation and promise</a:t>
            </a:r>
          </a:p>
          <a:p>
            <a:pPr marL="342900" lvl="0" indent="-342900">
              <a:buClr>
                <a:srgbClr val="765A00"/>
              </a:buClr>
              <a:buFont typeface="+mj-lt"/>
              <a:buAutoNum type="arabicPeriod"/>
            </a:pPr>
            <a:r>
              <a:rPr lang="en-GB" sz="32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General exhortations</a:t>
            </a:r>
            <a:endParaRPr lang="en-GB" sz="3200" b="1" dirty="0">
              <a:ln>
                <a:solidFill>
                  <a:srgbClr val="002060"/>
                </a:solidFill>
              </a:ln>
              <a:solidFill>
                <a:srgbClr val="765A00"/>
              </a:solidFill>
              <a:effectLst>
                <a:glow rad="127000">
                  <a:srgbClr val="FFFF00"/>
                </a:glow>
                <a:outerShdw blurRad="38100" dist="38100" dir="2700000" algn="tl">
                  <a:srgbClr val="000000">
                    <a:alpha val="43137"/>
                  </a:srgbClr>
                </a:outerShdw>
              </a:effectLst>
            </a:endParaRPr>
          </a:p>
        </p:txBody>
      </p:sp>
      <p:sp>
        <p:nvSpPr>
          <p:cNvPr id="9" name="TextBox 8"/>
          <p:cNvSpPr txBox="1"/>
          <p:nvPr/>
        </p:nvSpPr>
        <p:spPr>
          <a:xfrm>
            <a:off x="1187624" y="548680"/>
            <a:ext cx="6696744" cy="646331"/>
          </a:xfrm>
          <a:prstGeom prst="rect">
            <a:avLst/>
          </a:prstGeom>
          <a:noFill/>
        </p:spPr>
        <p:txBody>
          <a:bodyPr wrap="square" rtlCol="0">
            <a:spAutoFit/>
          </a:bodyPr>
          <a:lstStyle/>
          <a:p>
            <a:pPr algn="ctr"/>
            <a:r>
              <a:rPr lang="en-GB" sz="3600" b="1" dirty="0" smtClean="0">
                <a:ln>
                  <a:solidFill>
                    <a:srgbClr val="002060"/>
                  </a:solidFill>
                </a:ln>
                <a:solidFill>
                  <a:srgbClr val="FFC000"/>
                </a:solidFill>
                <a:effectLst>
                  <a:outerShdw blurRad="38100" dist="38100" dir="2700000" algn="tl">
                    <a:srgbClr val="000000">
                      <a:alpha val="43137"/>
                    </a:srgbClr>
                  </a:outerShdw>
                </a:effectLst>
              </a:rPr>
              <a:t>Rekindle the flame</a:t>
            </a:r>
            <a:endParaRPr lang="en-GB" sz="3600" b="1" dirty="0">
              <a:ln>
                <a:solidFill>
                  <a:srgbClr val="002060"/>
                </a:solidFill>
              </a:ln>
              <a:solidFill>
                <a:srgbClr val="FFC000"/>
              </a:solidFill>
              <a:effectLst>
                <a:outerShdw blurRad="38100" dist="38100" dir="2700000" algn="tl">
                  <a:srgbClr val="000000">
                    <a:alpha val="43137"/>
                  </a:srgbClr>
                </a:outerShdw>
              </a:effectLst>
            </a:endParaRPr>
          </a:p>
        </p:txBody>
      </p:sp>
      <p:sp>
        <p:nvSpPr>
          <p:cNvPr id="3" name="TextBox 2"/>
          <p:cNvSpPr txBox="1"/>
          <p:nvPr/>
        </p:nvSpPr>
        <p:spPr>
          <a:xfrm>
            <a:off x="935792" y="3636899"/>
            <a:ext cx="7524640" cy="1323439"/>
          </a:xfrm>
          <a:prstGeom prst="rect">
            <a:avLst/>
          </a:prstGeom>
          <a:noFill/>
        </p:spPr>
        <p:txBody>
          <a:bodyPr wrap="square" rtlCol="0">
            <a:spAutoFit/>
          </a:bodyPr>
          <a:lstStyle/>
          <a:p>
            <a:pPr marL="457200" indent="-457200">
              <a:buFont typeface="Arial" panose="020B0604020202020204" pitchFamily="34" charset="0"/>
              <a:buChar char="•"/>
            </a:pPr>
            <a:r>
              <a:rPr lang="en-GB" sz="2400" b="1" dirty="0" smtClean="0">
                <a:ln>
                  <a:solidFill>
                    <a:schemeClr val="bg2">
                      <a:lumMod val="50000"/>
                    </a:schemeClr>
                  </a:solidFill>
                </a:ln>
                <a:solidFill>
                  <a:srgbClr val="C00000"/>
                </a:solidFill>
                <a:effectLst>
                  <a:glow rad="127000">
                    <a:srgbClr val="FFFF00"/>
                  </a:glow>
                  <a:outerShdw blurRad="38100" dist="38100" dir="2700000" algn="tl">
                    <a:srgbClr val="000000">
                      <a:alpha val="43137"/>
                    </a:srgbClr>
                  </a:outerShdw>
                </a:effectLst>
              </a:rPr>
              <a:t>Have we forsaken our first love?</a:t>
            </a:r>
          </a:p>
          <a:p>
            <a:pPr marL="457200" indent="-457200">
              <a:buFont typeface="Arial" panose="020B0604020202020204" pitchFamily="34" charset="0"/>
              <a:buChar char="•"/>
            </a:pPr>
            <a:r>
              <a:rPr lang="en-GB" sz="2400" b="1" dirty="0" smtClean="0">
                <a:ln>
                  <a:solidFill>
                    <a:schemeClr val="bg2">
                      <a:lumMod val="50000"/>
                    </a:schemeClr>
                  </a:solidFill>
                </a:ln>
                <a:solidFill>
                  <a:srgbClr val="C00000"/>
                </a:solidFill>
                <a:effectLst>
                  <a:glow rad="127000">
                    <a:srgbClr val="FFFF00"/>
                  </a:glow>
                  <a:outerShdw blurRad="38100" dist="38100" dir="2700000" algn="tl">
                    <a:srgbClr val="000000">
                      <a:alpha val="43137"/>
                    </a:srgbClr>
                  </a:outerShdw>
                </a:effectLst>
              </a:rPr>
              <a:t>How do we preserve the passion?</a:t>
            </a:r>
          </a:p>
          <a:p>
            <a:pPr marL="457200" indent="-457200">
              <a:buFont typeface="Arial" panose="020B0604020202020204" pitchFamily="34" charset="0"/>
              <a:buChar char="•"/>
            </a:pPr>
            <a:r>
              <a:rPr lang="en-GB" sz="3200" b="1" dirty="0" smtClean="0">
                <a:ln>
                  <a:solidFill>
                    <a:schemeClr val="bg2">
                      <a:lumMod val="50000"/>
                    </a:schemeClr>
                  </a:solidFill>
                </a:ln>
                <a:solidFill>
                  <a:srgbClr val="C00000"/>
                </a:solidFill>
                <a:effectLst>
                  <a:glow rad="127000">
                    <a:srgbClr val="FFFF00"/>
                  </a:glow>
                  <a:outerShdw blurRad="38100" dist="38100" dir="2700000" algn="tl">
                    <a:srgbClr val="000000">
                      <a:alpha val="43137"/>
                    </a:srgbClr>
                  </a:outerShdw>
                </a:effectLst>
              </a:rPr>
              <a:t>What conspires to kill the passion?</a:t>
            </a:r>
          </a:p>
        </p:txBody>
      </p:sp>
      <p:sp>
        <p:nvSpPr>
          <p:cNvPr id="2" name="TextBox 1"/>
          <p:cNvSpPr txBox="1"/>
          <p:nvPr/>
        </p:nvSpPr>
        <p:spPr>
          <a:xfrm>
            <a:off x="1547664" y="4926359"/>
            <a:ext cx="6984776" cy="954107"/>
          </a:xfrm>
          <a:prstGeom prst="rect">
            <a:avLst/>
          </a:prstGeom>
          <a:noFill/>
        </p:spPr>
        <p:txBody>
          <a:bodyPr wrap="square" rtlCol="0">
            <a:spAutoFit/>
          </a:bodyPr>
          <a:lstStyle/>
          <a:p>
            <a:pPr marL="285750" indent="-285750">
              <a:buFont typeface="Arial" panose="020B0604020202020204" pitchFamily="34" charset="0"/>
              <a:buChar char="•"/>
            </a:pPr>
            <a:r>
              <a:rPr lang="en-GB" sz="1600" b="1" dirty="0" smtClean="0">
                <a:ln>
                  <a:solidFill>
                    <a:schemeClr val="accent1">
                      <a:shade val="50000"/>
                    </a:schemeClr>
                  </a:solidFill>
                </a:ln>
                <a:solidFill>
                  <a:schemeClr val="bg1">
                    <a:lumMod val="60000"/>
                    <a:lumOff val="40000"/>
                  </a:schemeClr>
                </a:solidFill>
                <a:effectLst>
                  <a:glow rad="127000">
                    <a:schemeClr val="tx1"/>
                  </a:glow>
                  <a:outerShdw blurRad="38100" dist="38100" dir="2700000" algn="tl">
                    <a:srgbClr val="000000">
                      <a:alpha val="43137"/>
                    </a:srgbClr>
                  </a:outerShdw>
                </a:effectLst>
              </a:rPr>
              <a:t>An unbalanced schedule – see Psalm 127:2</a:t>
            </a:r>
          </a:p>
          <a:p>
            <a:pPr marL="285750" indent="-285750">
              <a:buFont typeface="Arial" panose="020B0604020202020204" pitchFamily="34" charset="0"/>
              <a:buChar char="•"/>
            </a:pPr>
            <a:r>
              <a:rPr lang="en-GB" sz="1600" b="1" dirty="0" smtClean="0">
                <a:ln>
                  <a:solidFill>
                    <a:schemeClr val="accent1">
                      <a:shade val="50000"/>
                    </a:schemeClr>
                  </a:solidFill>
                </a:ln>
                <a:solidFill>
                  <a:schemeClr val="bg1">
                    <a:lumMod val="60000"/>
                    <a:lumOff val="40000"/>
                  </a:schemeClr>
                </a:solidFill>
                <a:effectLst>
                  <a:glow rad="127000">
                    <a:schemeClr val="tx1"/>
                  </a:glow>
                  <a:outerShdw blurRad="38100" dist="38100" dir="2700000" algn="tl">
                    <a:srgbClr val="000000">
                      <a:alpha val="43137"/>
                    </a:srgbClr>
                  </a:outerShdw>
                </a:effectLst>
              </a:rPr>
              <a:t>Unused talents – 1 Peter 4:10</a:t>
            </a:r>
          </a:p>
          <a:p>
            <a:pPr marL="285750" indent="-285750">
              <a:buFont typeface="Arial" panose="020B0604020202020204" pitchFamily="34" charset="0"/>
              <a:buChar char="•"/>
            </a:pPr>
            <a:r>
              <a:rPr lang="en-GB" sz="2400" b="1" dirty="0" smtClean="0">
                <a:ln>
                  <a:solidFill>
                    <a:schemeClr val="accent1">
                      <a:shade val="50000"/>
                    </a:schemeClr>
                  </a:solidFill>
                </a:ln>
                <a:solidFill>
                  <a:schemeClr val="bg1">
                    <a:lumMod val="60000"/>
                    <a:lumOff val="40000"/>
                  </a:schemeClr>
                </a:solidFill>
                <a:effectLst>
                  <a:glow rad="127000">
                    <a:schemeClr val="tx1"/>
                  </a:glow>
                  <a:outerShdw blurRad="38100" dist="38100" dir="2700000" algn="tl">
                    <a:srgbClr val="000000">
                      <a:alpha val="43137"/>
                    </a:srgbClr>
                  </a:outerShdw>
                </a:effectLst>
              </a:rPr>
              <a:t>Unconfessed sin – Psalm 38</a:t>
            </a:r>
            <a:endParaRPr lang="en-GB" sz="2400" b="1" dirty="0">
              <a:ln>
                <a:solidFill>
                  <a:schemeClr val="accent1">
                    <a:shade val="50000"/>
                  </a:schemeClr>
                </a:solidFill>
              </a:ln>
              <a:solidFill>
                <a:schemeClr val="bg1">
                  <a:lumMod val="60000"/>
                  <a:lumOff val="40000"/>
                </a:schemeClr>
              </a:solidFill>
              <a:effectLst>
                <a:glow rad="127000">
                  <a:schemeClr val="tx1"/>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41194972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9944" y="2717304"/>
            <a:ext cx="8424936" cy="369332"/>
          </a:xfrm>
          <a:prstGeom prst="rect">
            <a:avLst/>
          </a:prstGeom>
          <a:noFill/>
        </p:spPr>
        <p:txBody>
          <a:bodyPr wrap="square" rtlCol="0">
            <a:spAutoFit/>
          </a:bodyPr>
          <a:lstStyle/>
          <a:p>
            <a:endParaRPr lang="en-GB" dirty="0"/>
          </a:p>
        </p:txBody>
      </p:sp>
      <p:sp>
        <p:nvSpPr>
          <p:cNvPr id="5" name="TextBox 4"/>
          <p:cNvSpPr txBox="1"/>
          <p:nvPr/>
        </p:nvSpPr>
        <p:spPr>
          <a:xfrm>
            <a:off x="554988" y="978987"/>
            <a:ext cx="8034024" cy="861774"/>
          </a:xfrm>
          <a:prstGeom prst="rect">
            <a:avLst/>
          </a:prstGeom>
          <a:noFill/>
        </p:spPr>
        <p:txBody>
          <a:bodyPr wrap="square" rtlCol="0">
            <a:spAutoFit/>
          </a:bodyPr>
          <a:lstStyle/>
          <a:p>
            <a:pPr algn="ctr">
              <a:buClr>
                <a:srgbClr val="765A00"/>
              </a:buClr>
            </a:pPr>
            <a:r>
              <a:rPr lang="en-GB" sz="32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The  common structure of the letters</a:t>
            </a:r>
          </a:p>
          <a:p>
            <a:endParaRPr lang="en-GB" dirty="0"/>
          </a:p>
        </p:txBody>
      </p:sp>
      <p:sp>
        <p:nvSpPr>
          <p:cNvPr id="9" name="TextBox 8"/>
          <p:cNvSpPr txBox="1"/>
          <p:nvPr/>
        </p:nvSpPr>
        <p:spPr>
          <a:xfrm>
            <a:off x="1223628" y="330032"/>
            <a:ext cx="6696744" cy="646331"/>
          </a:xfrm>
          <a:prstGeom prst="rect">
            <a:avLst/>
          </a:prstGeom>
          <a:noFill/>
        </p:spPr>
        <p:txBody>
          <a:bodyPr wrap="square" rtlCol="0">
            <a:spAutoFit/>
          </a:bodyPr>
          <a:lstStyle/>
          <a:p>
            <a:pPr algn="ctr"/>
            <a:r>
              <a:rPr lang="en-GB" sz="3600" b="1" dirty="0" smtClean="0">
                <a:ln>
                  <a:solidFill>
                    <a:srgbClr val="002060"/>
                  </a:solidFill>
                </a:ln>
                <a:solidFill>
                  <a:srgbClr val="FFC000"/>
                </a:solidFill>
                <a:effectLst>
                  <a:outerShdw blurRad="38100" dist="38100" dir="2700000" algn="tl">
                    <a:srgbClr val="000000">
                      <a:alpha val="43137"/>
                    </a:srgbClr>
                  </a:outerShdw>
                </a:effectLst>
              </a:rPr>
              <a:t>Revelation 2:1-7</a:t>
            </a:r>
            <a:endParaRPr lang="en-GB" sz="3600" b="1" dirty="0">
              <a:ln>
                <a:solidFill>
                  <a:srgbClr val="002060"/>
                </a:solidFill>
              </a:ln>
              <a:solidFill>
                <a:srgbClr val="FFC000"/>
              </a:solidFill>
              <a:effectLst>
                <a:outerShdw blurRad="38100" dist="38100" dir="2700000" algn="tl">
                  <a:srgbClr val="000000">
                    <a:alpha val="43137"/>
                  </a:srgbClr>
                </a:outerShdw>
              </a:effectLst>
            </a:endParaRPr>
          </a:p>
        </p:txBody>
      </p:sp>
      <p:sp>
        <p:nvSpPr>
          <p:cNvPr id="10" name="TextBox 9"/>
          <p:cNvSpPr txBox="1"/>
          <p:nvPr/>
        </p:nvSpPr>
        <p:spPr>
          <a:xfrm>
            <a:off x="815034" y="1894800"/>
            <a:ext cx="7513932" cy="1015663"/>
          </a:xfrm>
          <a:prstGeom prst="rect">
            <a:avLst/>
          </a:prstGeom>
          <a:noFill/>
        </p:spPr>
        <p:txBody>
          <a:bodyPr wrap="square" rtlCol="0">
            <a:spAutoFit/>
          </a:bodyPr>
          <a:lstStyle/>
          <a:p>
            <a:pPr marL="285750" indent="-285750">
              <a:buFont typeface="Arial" panose="020B0604020202020204" pitchFamily="34" charset="0"/>
              <a:buChar char="•"/>
            </a:pPr>
            <a:r>
              <a:rPr lang="en-GB" sz="3200" b="1" dirty="0" smtClean="0">
                <a:ln>
                  <a:solidFill>
                    <a:schemeClr val="bg2"/>
                  </a:solidFill>
                </a:ln>
                <a:solidFill>
                  <a:schemeClr val="tx2">
                    <a:lumMod val="25000"/>
                  </a:schemeClr>
                </a:solidFill>
                <a:effectLst>
                  <a:glow rad="127000">
                    <a:schemeClr val="tx1"/>
                  </a:glow>
                  <a:outerShdw blurRad="38100" dist="38100" dir="2700000" algn="tl">
                    <a:srgbClr val="000000">
                      <a:alpha val="43137"/>
                    </a:srgbClr>
                  </a:outerShdw>
                </a:effectLst>
              </a:rPr>
              <a:t>The Instructions</a:t>
            </a:r>
          </a:p>
          <a:p>
            <a:pPr marL="742950" lvl="1" indent="-285750">
              <a:buFont typeface="Arial" panose="020B0604020202020204" pitchFamily="34" charset="0"/>
              <a:buChar char="•"/>
            </a:pPr>
            <a:r>
              <a:rPr lang="en-GB" sz="2800" b="1" i="1" dirty="0" smtClean="0">
                <a:ln>
                  <a:solidFill>
                    <a:srgbClr val="002060"/>
                  </a:solidFill>
                </a:ln>
                <a:solidFill>
                  <a:srgbClr val="FF6600"/>
                </a:solidFill>
                <a:effectLst>
                  <a:glow rad="127000">
                    <a:schemeClr val="tx1"/>
                  </a:glow>
                  <a:outerShdw blurRad="38100" dist="38100" dir="2700000" algn="tl">
                    <a:srgbClr val="000000">
                      <a:alpha val="43137"/>
                    </a:srgbClr>
                  </a:outerShdw>
                </a:effectLst>
              </a:rPr>
              <a:t>“to the angel of the church…write”</a:t>
            </a:r>
            <a:r>
              <a:rPr lang="en-GB" sz="2800" b="1" dirty="0" smtClean="0">
                <a:ln>
                  <a:solidFill>
                    <a:srgbClr val="002060"/>
                  </a:solidFill>
                </a:ln>
                <a:solidFill>
                  <a:srgbClr val="FF6600"/>
                </a:solidFill>
                <a:effectLst>
                  <a:glow rad="127000">
                    <a:schemeClr val="tx1"/>
                  </a:glow>
                  <a:outerShdw blurRad="38100" dist="38100" dir="2700000" algn="tl">
                    <a:srgbClr val="000000">
                      <a:alpha val="43137"/>
                    </a:srgbClr>
                  </a:outerShdw>
                </a:effectLst>
              </a:rPr>
              <a:t> </a:t>
            </a:r>
            <a:endParaRPr lang="en-GB" sz="2800" b="1" dirty="0">
              <a:ln>
                <a:solidFill>
                  <a:srgbClr val="002060"/>
                </a:solidFill>
              </a:ln>
              <a:solidFill>
                <a:srgbClr val="FF6600"/>
              </a:solidFill>
              <a:effectLst>
                <a:glow rad="127000">
                  <a:schemeClr val="tx1"/>
                </a:glow>
                <a:outerShdw blurRad="38100" dist="38100" dir="2700000" algn="tl">
                  <a:srgbClr val="000000">
                    <a:alpha val="43137"/>
                  </a:srgbClr>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4100" y="3094876"/>
            <a:ext cx="4495800" cy="3000375"/>
          </a:xfrm>
          <a:prstGeom prst="rect">
            <a:avLst/>
          </a:prstGeom>
        </p:spPr>
      </p:pic>
    </p:spTree>
    <p:extLst>
      <p:ext uri="{BB962C8B-B14F-4D97-AF65-F5344CB8AC3E}">
        <p14:creationId xmlns:p14="http://schemas.microsoft.com/office/powerpoint/2010/main" val="24368561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8416" y="1267019"/>
            <a:ext cx="8034024" cy="2369880"/>
          </a:xfrm>
          <a:prstGeom prst="rect">
            <a:avLst/>
          </a:prstGeom>
          <a:noFill/>
        </p:spPr>
        <p:txBody>
          <a:bodyPr wrap="square" rtlCol="0">
            <a:spAutoFit/>
          </a:bodyPr>
          <a:lstStyle/>
          <a:p>
            <a:pPr marL="342900" lvl="0" indent="-342900">
              <a:buClr>
                <a:srgbClr val="765A00"/>
              </a:buClr>
              <a:buFont typeface="+mj-lt"/>
              <a:buAutoNum type="arabicPeriod"/>
            </a:pPr>
            <a:r>
              <a:rPr lang="en-GB" sz="2800" b="1" dirty="0">
                <a:ln>
                  <a:solidFill>
                    <a:srgbClr val="002060"/>
                  </a:solidFill>
                </a:ln>
                <a:solidFill>
                  <a:srgbClr val="765A00"/>
                </a:solidFill>
                <a:effectLst>
                  <a:glow rad="127000">
                    <a:srgbClr val="FFFF00"/>
                  </a:glow>
                  <a:outerShdw blurRad="38100" dist="38100" dir="2700000" algn="tl">
                    <a:srgbClr val="000000">
                      <a:alpha val="43137"/>
                    </a:srgbClr>
                  </a:outerShdw>
                </a:effectLst>
              </a:rPr>
              <a:t>The message to the Ephesian </a:t>
            </a: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church</a:t>
            </a:r>
          </a:p>
          <a:p>
            <a:pPr marL="342900" lvl="0" indent="-342900">
              <a:buClr>
                <a:srgbClr val="765A00"/>
              </a:buClr>
              <a:buFont typeface="+mj-lt"/>
              <a:buAutoNum type="arabicPeriod"/>
            </a:pP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The identity of the one who speaks:</a:t>
            </a:r>
          </a:p>
          <a:p>
            <a:pPr marL="342900" lvl="0" indent="-342900">
              <a:buClr>
                <a:srgbClr val="765A00"/>
              </a:buClr>
              <a:buFont typeface="+mj-lt"/>
              <a:buAutoNum type="arabicPeriod"/>
            </a:pP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The prophetic message – </a:t>
            </a:r>
            <a:r>
              <a:rPr lang="en-GB" sz="2800" b="1" i="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“I know”</a:t>
            </a:r>
          </a:p>
          <a:p>
            <a:pPr marL="342900" lvl="0" indent="-342900">
              <a:buClr>
                <a:srgbClr val="765A00"/>
              </a:buClr>
              <a:buFont typeface="+mj-lt"/>
              <a:buAutoNum type="arabicPeriod"/>
            </a:pP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Exhortation and promise</a:t>
            </a:r>
          </a:p>
          <a:p>
            <a:pPr marL="342900" lvl="0" indent="-342900">
              <a:buClr>
                <a:srgbClr val="765A00"/>
              </a:buClr>
              <a:buFont typeface="+mj-lt"/>
              <a:buAutoNum type="arabicPeriod"/>
            </a:pPr>
            <a:r>
              <a:rPr lang="en-GB" sz="32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General exhortations</a:t>
            </a:r>
            <a:endParaRPr lang="en-GB" sz="3200" b="1" dirty="0">
              <a:ln>
                <a:solidFill>
                  <a:srgbClr val="002060"/>
                </a:solidFill>
              </a:ln>
              <a:solidFill>
                <a:srgbClr val="765A00"/>
              </a:solidFill>
              <a:effectLst>
                <a:glow rad="127000">
                  <a:srgbClr val="FFFF00"/>
                </a:glow>
                <a:outerShdw blurRad="38100" dist="38100" dir="2700000" algn="tl">
                  <a:srgbClr val="000000">
                    <a:alpha val="43137"/>
                  </a:srgbClr>
                </a:outerShdw>
              </a:effectLst>
            </a:endParaRPr>
          </a:p>
        </p:txBody>
      </p:sp>
      <p:sp>
        <p:nvSpPr>
          <p:cNvPr id="9" name="TextBox 8"/>
          <p:cNvSpPr txBox="1"/>
          <p:nvPr/>
        </p:nvSpPr>
        <p:spPr>
          <a:xfrm>
            <a:off x="1187624" y="548680"/>
            <a:ext cx="6696744" cy="646331"/>
          </a:xfrm>
          <a:prstGeom prst="rect">
            <a:avLst/>
          </a:prstGeom>
          <a:noFill/>
        </p:spPr>
        <p:txBody>
          <a:bodyPr wrap="square" rtlCol="0">
            <a:spAutoFit/>
          </a:bodyPr>
          <a:lstStyle/>
          <a:p>
            <a:pPr algn="ctr"/>
            <a:r>
              <a:rPr lang="en-GB" sz="3600" b="1" dirty="0" smtClean="0">
                <a:ln>
                  <a:solidFill>
                    <a:srgbClr val="002060"/>
                  </a:solidFill>
                </a:ln>
                <a:solidFill>
                  <a:srgbClr val="FFC000"/>
                </a:solidFill>
                <a:effectLst>
                  <a:outerShdw blurRad="38100" dist="38100" dir="2700000" algn="tl">
                    <a:srgbClr val="000000">
                      <a:alpha val="43137"/>
                    </a:srgbClr>
                  </a:outerShdw>
                </a:effectLst>
              </a:rPr>
              <a:t>Rekindle the flame</a:t>
            </a:r>
            <a:endParaRPr lang="en-GB" sz="3600" b="1" dirty="0">
              <a:ln>
                <a:solidFill>
                  <a:srgbClr val="002060"/>
                </a:solidFill>
              </a:ln>
              <a:solidFill>
                <a:srgbClr val="FFC000"/>
              </a:solidFill>
              <a:effectLst>
                <a:outerShdw blurRad="38100" dist="38100" dir="2700000" algn="tl">
                  <a:srgbClr val="000000">
                    <a:alpha val="43137"/>
                  </a:srgbClr>
                </a:outerShdw>
              </a:effectLst>
            </a:endParaRPr>
          </a:p>
        </p:txBody>
      </p:sp>
      <p:sp>
        <p:nvSpPr>
          <p:cNvPr id="3" name="TextBox 2"/>
          <p:cNvSpPr txBox="1"/>
          <p:nvPr/>
        </p:nvSpPr>
        <p:spPr>
          <a:xfrm>
            <a:off x="935792" y="3636899"/>
            <a:ext cx="7524640" cy="1323439"/>
          </a:xfrm>
          <a:prstGeom prst="rect">
            <a:avLst/>
          </a:prstGeom>
          <a:noFill/>
        </p:spPr>
        <p:txBody>
          <a:bodyPr wrap="square" rtlCol="0">
            <a:spAutoFit/>
          </a:bodyPr>
          <a:lstStyle/>
          <a:p>
            <a:pPr marL="457200" indent="-457200">
              <a:buFont typeface="Arial" panose="020B0604020202020204" pitchFamily="34" charset="0"/>
              <a:buChar char="•"/>
            </a:pPr>
            <a:r>
              <a:rPr lang="en-GB" sz="2400" b="1" dirty="0" smtClean="0">
                <a:ln>
                  <a:solidFill>
                    <a:schemeClr val="bg2">
                      <a:lumMod val="50000"/>
                    </a:schemeClr>
                  </a:solidFill>
                </a:ln>
                <a:solidFill>
                  <a:srgbClr val="C00000"/>
                </a:solidFill>
                <a:effectLst>
                  <a:glow rad="127000">
                    <a:srgbClr val="FFFF00"/>
                  </a:glow>
                  <a:outerShdw blurRad="38100" dist="38100" dir="2700000" algn="tl">
                    <a:srgbClr val="000000">
                      <a:alpha val="43137"/>
                    </a:srgbClr>
                  </a:outerShdw>
                </a:effectLst>
              </a:rPr>
              <a:t>Have we forsaken our first love?</a:t>
            </a:r>
          </a:p>
          <a:p>
            <a:pPr marL="457200" indent="-457200">
              <a:buFont typeface="Arial" panose="020B0604020202020204" pitchFamily="34" charset="0"/>
              <a:buChar char="•"/>
            </a:pPr>
            <a:r>
              <a:rPr lang="en-GB" sz="2400" b="1" dirty="0" smtClean="0">
                <a:ln>
                  <a:solidFill>
                    <a:schemeClr val="bg2">
                      <a:lumMod val="50000"/>
                    </a:schemeClr>
                  </a:solidFill>
                </a:ln>
                <a:solidFill>
                  <a:srgbClr val="C00000"/>
                </a:solidFill>
                <a:effectLst>
                  <a:glow rad="127000">
                    <a:srgbClr val="FFFF00"/>
                  </a:glow>
                  <a:outerShdw blurRad="38100" dist="38100" dir="2700000" algn="tl">
                    <a:srgbClr val="000000">
                      <a:alpha val="43137"/>
                    </a:srgbClr>
                  </a:outerShdw>
                </a:effectLst>
              </a:rPr>
              <a:t>How do we preserve the passion?</a:t>
            </a:r>
          </a:p>
          <a:p>
            <a:pPr marL="457200" indent="-457200">
              <a:buFont typeface="Arial" panose="020B0604020202020204" pitchFamily="34" charset="0"/>
              <a:buChar char="•"/>
            </a:pPr>
            <a:r>
              <a:rPr lang="en-GB" sz="3200" b="1" dirty="0" smtClean="0">
                <a:ln>
                  <a:solidFill>
                    <a:schemeClr val="bg2">
                      <a:lumMod val="50000"/>
                    </a:schemeClr>
                  </a:solidFill>
                </a:ln>
                <a:solidFill>
                  <a:srgbClr val="C00000"/>
                </a:solidFill>
                <a:effectLst>
                  <a:glow rad="127000">
                    <a:srgbClr val="FFFF00"/>
                  </a:glow>
                  <a:outerShdw blurRad="38100" dist="38100" dir="2700000" algn="tl">
                    <a:srgbClr val="000000">
                      <a:alpha val="43137"/>
                    </a:srgbClr>
                  </a:outerShdw>
                </a:effectLst>
              </a:rPr>
              <a:t>What conspires to kill the passion?</a:t>
            </a:r>
          </a:p>
        </p:txBody>
      </p:sp>
      <p:sp>
        <p:nvSpPr>
          <p:cNvPr id="2" name="TextBox 1"/>
          <p:cNvSpPr txBox="1"/>
          <p:nvPr/>
        </p:nvSpPr>
        <p:spPr>
          <a:xfrm>
            <a:off x="1547664" y="4926359"/>
            <a:ext cx="6984776" cy="1200329"/>
          </a:xfrm>
          <a:prstGeom prst="rect">
            <a:avLst/>
          </a:prstGeom>
          <a:noFill/>
        </p:spPr>
        <p:txBody>
          <a:bodyPr wrap="square" rtlCol="0">
            <a:spAutoFit/>
          </a:bodyPr>
          <a:lstStyle/>
          <a:p>
            <a:pPr marL="285750" indent="-285750">
              <a:buFont typeface="Arial" panose="020B0604020202020204" pitchFamily="34" charset="0"/>
              <a:buChar char="•"/>
            </a:pPr>
            <a:r>
              <a:rPr lang="en-GB" sz="1600" b="1" dirty="0" smtClean="0">
                <a:ln>
                  <a:solidFill>
                    <a:schemeClr val="accent1">
                      <a:shade val="50000"/>
                    </a:schemeClr>
                  </a:solidFill>
                </a:ln>
                <a:solidFill>
                  <a:schemeClr val="bg1">
                    <a:lumMod val="60000"/>
                    <a:lumOff val="40000"/>
                  </a:schemeClr>
                </a:solidFill>
                <a:effectLst>
                  <a:glow rad="127000">
                    <a:schemeClr val="tx1"/>
                  </a:glow>
                  <a:outerShdw blurRad="38100" dist="38100" dir="2700000" algn="tl">
                    <a:srgbClr val="000000">
                      <a:alpha val="43137"/>
                    </a:srgbClr>
                  </a:outerShdw>
                </a:effectLst>
              </a:rPr>
              <a:t>An unbalanced schedule – see Psalm 127:2</a:t>
            </a:r>
          </a:p>
          <a:p>
            <a:pPr marL="285750" indent="-285750">
              <a:buFont typeface="Arial" panose="020B0604020202020204" pitchFamily="34" charset="0"/>
              <a:buChar char="•"/>
            </a:pPr>
            <a:r>
              <a:rPr lang="en-GB" sz="1600" b="1" dirty="0" smtClean="0">
                <a:ln>
                  <a:solidFill>
                    <a:schemeClr val="accent1">
                      <a:shade val="50000"/>
                    </a:schemeClr>
                  </a:solidFill>
                </a:ln>
                <a:solidFill>
                  <a:schemeClr val="bg1">
                    <a:lumMod val="60000"/>
                    <a:lumOff val="40000"/>
                  </a:schemeClr>
                </a:solidFill>
                <a:effectLst>
                  <a:glow rad="127000">
                    <a:schemeClr val="tx1"/>
                  </a:glow>
                  <a:outerShdw blurRad="38100" dist="38100" dir="2700000" algn="tl">
                    <a:srgbClr val="000000">
                      <a:alpha val="43137"/>
                    </a:srgbClr>
                  </a:outerShdw>
                </a:effectLst>
              </a:rPr>
              <a:t>Unused talents – 1 Peter 4:10</a:t>
            </a:r>
          </a:p>
          <a:p>
            <a:pPr marL="285750" indent="-285750">
              <a:buFont typeface="Arial" panose="020B0604020202020204" pitchFamily="34" charset="0"/>
              <a:buChar char="•"/>
            </a:pPr>
            <a:r>
              <a:rPr lang="en-GB" sz="1600" b="1" dirty="0" smtClean="0">
                <a:ln>
                  <a:solidFill>
                    <a:schemeClr val="accent1">
                      <a:shade val="50000"/>
                    </a:schemeClr>
                  </a:solidFill>
                </a:ln>
                <a:solidFill>
                  <a:schemeClr val="bg1">
                    <a:lumMod val="60000"/>
                    <a:lumOff val="40000"/>
                  </a:schemeClr>
                </a:solidFill>
                <a:effectLst>
                  <a:glow rad="127000">
                    <a:schemeClr val="tx1"/>
                  </a:glow>
                  <a:outerShdw blurRad="38100" dist="38100" dir="2700000" algn="tl">
                    <a:srgbClr val="000000">
                      <a:alpha val="43137"/>
                    </a:srgbClr>
                  </a:outerShdw>
                </a:effectLst>
              </a:rPr>
              <a:t>Unconfessed sin – Psalm 38</a:t>
            </a:r>
          </a:p>
          <a:p>
            <a:pPr marL="285750" indent="-285750">
              <a:buFont typeface="Arial" panose="020B0604020202020204" pitchFamily="34" charset="0"/>
              <a:buChar char="•"/>
            </a:pPr>
            <a:r>
              <a:rPr lang="en-GB" sz="2400" b="1" dirty="0" smtClean="0">
                <a:ln>
                  <a:solidFill>
                    <a:schemeClr val="accent1">
                      <a:shade val="50000"/>
                    </a:schemeClr>
                  </a:solidFill>
                </a:ln>
                <a:solidFill>
                  <a:schemeClr val="bg1">
                    <a:lumMod val="60000"/>
                    <a:lumOff val="40000"/>
                  </a:schemeClr>
                </a:solidFill>
                <a:effectLst>
                  <a:glow rad="127000">
                    <a:schemeClr val="tx1"/>
                  </a:glow>
                  <a:outerShdw blurRad="38100" dist="38100" dir="2700000" algn="tl">
                    <a:srgbClr val="000000">
                      <a:alpha val="43137"/>
                    </a:srgbClr>
                  </a:outerShdw>
                </a:effectLst>
              </a:rPr>
              <a:t>Unresolved conflict – Job 5:2</a:t>
            </a:r>
            <a:endParaRPr lang="en-GB" sz="2400" b="1" dirty="0">
              <a:ln>
                <a:solidFill>
                  <a:schemeClr val="accent1">
                    <a:shade val="50000"/>
                  </a:schemeClr>
                </a:solidFill>
              </a:ln>
              <a:solidFill>
                <a:schemeClr val="bg1">
                  <a:lumMod val="60000"/>
                  <a:lumOff val="40000"/>
                </a:schemeClr>
              </a:solidFill>
              <a:effectLst>
                <a:glow rad="127000">
                  <a:schemeClr val="tx1"/>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931963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8416" y="1267019"/>
            <a:ext cx="8034024" cy="2369880"/>
          </a:xfrm>
          <a:prstGeom prst="rect">
            <a:avLst/>
          </a:prstGeom>
          <a:noFill/>
        </p:spPr>
        <p:txBody>
          <a:bodyPr wrap="square" rtlCol="0">
            <a:spAutoFit/>
          </a:bodyPr>
          <a:lstStyle/>
          <a:p>
            <a:pPr marL="342900" lvl="0" indent="-342900">
              <a:buClr>
                <a:srgbClr val="765A00"/>
              </a:buClr>
              <a:buFont typeface="+mj-lt"/>
              <a:buAutoNum type="arabicPeriod"/>
            </a:pPr>
            <a:r>
              <a:rPr lang="en-GB" sz="2800" b="1" dirty="0">
                <a:ln>
                  <a:solidFill>
                    <a:srgbClr val="002060"/>
                  </a:solidFill>
                </a:ln>
                <a:solidFill>
                  <a:srgbClr val="765A00"/>
                </a:solidFill>
                <a:effectLst>
                  <a:glow rad="127000">
                    <a:srgbClr val="FFFF00"/>
                  </a:glow>
                  <a:outerShdw blurRad="38100" dist="38100" dir="2700000" algn="tl">
                    <a:srgbClr val="000000">
                      <a:alpha val="43137"/>
                    </a:srgbClr>
                  </a:outerShdw>
                </a:effectLst>
              </a:rPr>
              <a:t>The message to the Ephesian </a:t>
            </a: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church</a:t>
            </a:r>
          </a:p>
          <a:p>
            <a:pPr marL="342900" lvl="0" indent="-342900">
              <a:buClr>
                <a:srgbClr val="765A00"/>
              </a:buClr>
              <a:buFont typeface="+mj-lt"/>
              <a:buAutoNum type="arabicPeriod"/>
            </a:pP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The identity of the one who speaks:</a:t>
            </a:r>
          </a:p>
          <a:p>
            <a:pPr marL="342900" lvl="0" indent="-342900">
              <a:buClr>
                <a:srgbClr val="765A00"/>
              </a:buClr>
              <a:buFont typeface="+mj-lt"/>
              <a:buAutoNum type="arabicPeriod"/>
            </a:pP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The prophetic message – </a:t>
            </a:r>
            <a:r>
              <a:rPr lang="en-GB" sz="2800" b="1" i="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“I know”</a:t>
            </a:r>
          </a:p>
          <a:p>
            <a:pPr marL="342900" lvl="0" indent="-342900">
              <a:buClr>
                <a:srgbClr val="765A00"/>
              </a:buClr>
              <a:buFont typeface="+mj-lt"/>
              <a:buAutoNum type="arabicPeriod"/>
            </a:pP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Exhortation and promise</a:t>
            </a:r>
          </a:p>
          <a:p>
            <a:pPr marL="342900" lvl="0" indent="-342900">
              <a:buClr>
                <a:srgbClr val="765A00"/>
              </a:buClr>
              <a:buFont typeface="+mj-lt"/>
              <a:buAutoNum type="arabicPeriod"/>
            </a:pPr>
            <a:r>
              <a:rPr lang="en-GB" sz="32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General exhortations</a:t>
            </a:r>
            <a:endParaRPr lang="en-GB" sz="3200" b="1" dirty="0">
              <a:ln>
                <a:solidFill>
                  <a:srgbClr val="002060"/>
                </a:solidFill>
              </a:ln>
              <a:solidFill>
                <a:srgbClr val="765A00"/>
              </a:solidFill>
              <a:effectLst>
                <a:glow rad="127000">
                  <a:srgbClr val="FFFF00"/>
                </a:glow>
                <a:outerShdw blurRad="38100" dist="38100" dir="2700000" algn="tl">
                  <a:srgbClr val="000000">
                    <a:alpha val="43137"/>
                  </a:srgbClr>
                </a:outerShdw>
              </a:effectLst>
            </a:endParaRPr>
          </a:p>
        </p:txBody>
      </p:sp>
      <p:sp>
        <p:nvSpPr>
          <p:cNvPr id="9" name="TextBox 8"/>
          <p:cNvSpPr txBox="1"/>
          <p:nvPr/>
        </p:nvSpPr>
        <p:spPr>
          <a:xfrm>
            <a:off x="1187624" y="548680"/>
            <a:ext cx="6696744" cy="646331"/>
          </a:xfrm>
          <a:prstGeom prst="rect">
            <a:avLst/>
          </a:prstGeom>
          <a:noFill/>
        </p:spPr>
        <p:txBody>
          <a:bodyPr wrap="square" rtlCol="0">
            <a:spAutoFit/>
          </a:bodyPr>
          <a:lstStyle/>
          <a:p>
            <a:pPr algn="ctr"/>
            <a:r>
              <a:rPr lang="en-GB" sz="3600" b="1" dirty="0" smtClean="0">
                <a:ln>
                  <a:solidFill>
                    <a:srgbClr val="002060"/>
                  </a:solidFill>
                </a:ln>
                <a:solidFill>
                  <a:srgbClr val="FFC000"/>
                </a:solidFill>
                <a:effectLst>
                  <a:outerShdw blurRad="38100" dist="38100" dir="2700000" algn="tl">
                    <a:srgbClr val="000000">
                      <a:alpha val="43137"/>
                    </a:srgbClr>
                  </a:outerShdw>
                </a:effectLst>
              </a:rPr>
              <a:t>Rekindle the flame</a:t>
            </a:r>
            <a:endParaRPr lang="en-GB" sz="3600" b="1" dirty="0">
              <a:ln>
                <a:solidFill>
                  <a:srgbClr val="002060"/>
                </a:solidFill>
              </a:ln>
              <a:solidFill>
                <a:srgbClr val="FFC000"/>
              </a:solidFill>
              <a:effectLst>
                <a:outerShdw blurRad="38100" dist="38100" dir="2700000" algn="tl">
                  <a:srgbClr val="000000">
                    <a:alpha val="43137"/>
                  </a:srgbClr>
                </a:outerShdw>
              </a:effectLst>
            </a:endParaRPr>
          </a:p>
        </p:txBody>
      </p:sp>
      <p:sp>
        <p:nvSpPr>
          <p:cNvPr id="3" name="TextBox 2"/>
          <p:cNvSpPr txBox="1"/>
          <p:nvPr/>
        </p:nvSpPr>
        <p:spPr>
          <a:xfrm>
            <a:off x="935792" y="3636899"/>
            <a:ext cx="7524640" cy="1323439"/>
          </a:xfrm>
          <a:prstGeom prst="rect">
            <a:avLst/>
          </a:prstGeom>
          <a:noFill/>
        </p:spPr>
        <p:txBody>
          <a:bodyPr wrap="square" rtlCol="0">
            <a:spAutoFit/>
          </a:bodyPr>
          <a:lstStyle/>
          <a:p>
            <a:pPr marL="457200" indent="-457200">
              <a:buFont typeface="Arial" panose="020B0604020202020204" pitchFamily="34" charset="0"/>
              <a:buChar char="•"/>
            </a:pPr>
            <a:r>
              <a:rPr lang="en-GB" sz="2400" b="1" dirty="0" smtClean="0">
                <a:ln>
                  <a:solidFill>
                    <a:schemeClr val="bg2">
                      <a:lumMod val="50000"/>
                    </a:schemeClr>
                  </a:solidFill>
                </a:ln>
                <a:solidFill>
                  <a:srgbClr val="C00000"/>
                </a:solidFill>
                <a:effectLst>
                  <a:glow rad="127000">
                    <a:srgbClr val="FFFF00"/>
                  </a:glow>
                  <a:outerShdw blurRad="38100" dist="38100" dir="2700000" algn="tl">
                    <a:srgbClr val="000000">
                      <a:alpha val="43137"/>
                    </a:srgbClr>
                  </a:outerShdw>
                </a:effectLst>
              </a:rPr>
              <a:t>Have we forsaken our first love?</a:t>
            </a:r>
          </a:p>
          <a:p>
            <a:pPr marL="457200" indent="-457200">
              <a:buFont typeface="Arial" panose="020B0604020202020204" pitchFamily="34" charset="0"/>
              <a:buChar char="•"/>
            </a:pPr>
            <a:r>
              <a:rPr lang="en-GB" sz="2400" b="1" dirty="0" smtClean="0">
                <a:ln>
                  <a:solidFill>
                    <a:schemeClr val="bg2">
                      <a:lumMod val="50000"/>
                    </a:schemeClr>
                  </a:solidFill>
                </a:ln>
                <a:solidFill>
                  <a:srgbClr val="C00000"/>
                </a:solidFill>
                <a:effectLst>
                  <a:glow rad="127000">
                    <a:srgbClr val="FFFF00"/>
                  </a:glow>
                  <a:outerShdw blurRad="38100" dist="38100" dir="2700000" algn="tl">
                    <a:srgbClr val="000000">
                      <a:alpha val="43137"/>
                    </a:srgbClr>
                  </a:outerShdw>
                </a:effectLst>
              </a:rPr>
              <a:t>How do we preserve the passion?</a:t>
            </a:r>
          </a:p>
          <a:p>
            <a:pPr marL="457200" indent="-457200">
              <a:buFont typeface="Arial" panose="020B0604020202020204" pitchFamily="34" charset="0"/>
              <a:buChar char="•"/>
            </a:pPr>
            <a:r>
              <a:rPr lang="en-GB" sz="3200" b="1" dirty="0" smtClean="0">
                <a:ln>
                  <a:solidFill>
                    <a:schemeClr val="bg2">
                      <a:lumMod val="50000"/>
                    </a:schemeClr>
                  </a:solidFill>
                </a:ln>
                <a:solidFill>
                  <a:srgbClr val="C00000"/>
                </a:solidFill>
                <a:effectLst>
                  <a:glow rad="127000">
                    <a:srgbClr val="FFFF00"/>
                  </a:glow>
                  <a:outerShdw blurRad="38100" dist="38100" dir="2700000" algn="tl">
                    <a:srgbClr val="000000">
                      <a:alpha val="43137"/>
                    </a:srgbClr>
                  </a:outerShdw>
                </a:effectLst>
              </a:rPr>
              <a:t>What conspires to kill the passion?</a:t>
            </a:r>
          </a:p>
        </p:txBody>
      </p:sp>
      <p:sp>
        <p:nvSpPr>
          <p:cNvPr id="2" name="TextBox 1"/>
          <p:cNvSpPr txBox="1"/>
          <p:nvPr/>
        </p:nvSpPr>
        <p:spPr>
          <a:xfrm>
            <a:off x="1547664" y="4926359"/>
            <a:ext cx="6984776" cy="1446550"/>
          </a:xfrm>
          <a:prstGeom prst="rect">
            <a:avLst/>
          </a:prstGeom>
          <a:noFill/>
        </p:spPr>
        <p:txBody>
          <a:bodyPr wrap="square" rtlCol="0">
            <a:spAutoFit/>
          </a:bodyPr>
          <a:lstStyle/>
          <a:p>
            <a:pPr marL="285750" indent="-285750">
              <a:buFont typeface="Arial" panose="020B0604020202020204" pitchFamily="34" charset="0"/>
              <a:buChar char="•"/>
            </a:pPr>
            <a:r>
              <a:rPr lang="en-GB" sz="1600" b="1" dirty="0" smtClean="0">
                <a:ln>
                  <a:solidFill>
                    <a:schemeClr val="accent1">
                      <a:shade val="50000"/>
                    </a:schemeClr>
                  </a:solidFill>
                </a:ln>
                <a:solidFill>
                  <a:schemeClr val="bg1">
                    <a:lumMod val="60000"/>
                    <a:lumOff val="40000"/>
                  </a:schemeClr>
                </a:solidFill>
                <a:effectLst>
                  <a:glow rad="127000">
                    <a:schemeClr val="tx1"/>
                  </a:glow>
                  <a:outerShdw blurRad="38100" dist="38100" dir="2700000" algn="tl">
                    <a:srgbClr val="000000">
                      <a:alpha val="43137"/>
                    </a:srgbClr>
                  </a:outerShdw>
                </a:effectLst>
              </a:rPr>
              <a:t>An unbalanced schedule – see Psalm 127:2</a:t>
            </a:r>
          </a:p>
          <a:p>
            <a:pPr marL="285750" indent="-285750">
              <a:buFont typeface="Arial" panose="020B0604020202020204" pitchFamily="34" charset="0"/>
              <a:buChar char="•"/>
            </a:pPr>
            <a:r>
              <a:rPr lang="en-GB" sz="1600" b="1" dirty="0" smtClean="0">
                <a:ln>
                  <a:solidFill>
                    <a:schemeClr val="accent1">
                      <a:shade val="50000"/>
                    </a:schemeClr>
                  </a:solidFill>
                </a:ln>
                <a:solidFill>
                  <a:schemeClr val="bg1">
                    <a:lumMod val="60000"/>
                    <a:lumOff val="40000"/>
                  </a:schemeClr>
                </a:solidFill>
                <a:effectLst>
                  <a:glow rad="127000">
                    <a:schemeClr val="tx1"/>
                  </a:glow>
                  <a:outerShdw blurRad="38100" dist="38100" dir="2700000" algn="tl">
                    <a:srgbClr val="000000">
                      <a:alpha val="43137"/>
                    </a:srgbClr>
                  </a:outerShdw>
                </a:effectLst>
              </a:rPr>
              <a:t>Unused talents – 1 Peter 4:10</a:t>
            </a:r>
          </a:p>
          <a:p>
            <a:pPr marL="285750" indent="-285750">
              <a:buFont typeface="Arial" panose="020B0604020202020204" pitchFamily="34" charset="0"/>
              <a:buChar char="•"/>
            </a:pPr>
            <a:r>
              <a:rPr lang="en-GB" sz="1600" b="1" dirty="0" smtClean="0">
                <a:ln>
                  <a:solidFill>
                    <a:schemeClr val="accent1">
                      <a:shade val="50000"/>
                    </a:schemeClr>
                  </a:solidFill>
                </a:ln>
                <a:solidFill>
                  <a:schemeClr val="bg1">
                    <a:lumMod val="60000"/>
                    <a:lumOff val="40000"/>
                  </a:schemeClr>
                </a:solidFill>
                <a:effectLst>
                  <a:glow rad="127000">
                    <a:schemeClr val="tx1"/>
                  </a:glow>
                  <a:outerShdw blurRad="38100" dist="38100" dir="2700000" algn="tl">
                    <a:srgbClr val="000000">
                      <a:alpha val="43137"/>
                    </a:srgbClr>
                  </a:outerShdw>
                </a:effectLst>
              </a:rPr>
              <a:t>Unconfessed sin – Psalm 38</a:t>
            </a:r>
          </a:p>
          <a:p>
            <a:pPr marL="285750" indent="-285750">
              <a:buFont typeface="Arial" panose="020B0604020202020204" pitchFamily="34" charset="0"/>
              <a:buChar char="•"/>
            </a:pPr>
            <a:r>
              <a:rPr lang="en-GB" sz="1600" b="1" dirty="0" smtClean="0">
                <a:ln>
                  <a:solidFill>
                    <a:schemeClr val="accent1">
                      <a:shade val="50000"/>
                    </a:schemeClr>
                  </a:solidFill>
                </a:ln>
                <a:solidFill>
                  <a:schemeClr val="bg1">
                    <a:lumMod val="60000"/>
                    <a:lumOff val="40000"/>
                  </a:schemeClr>
                </a:solidFill>
                <a:effectLst>
                  <a:glow rad="127000">
                    <a:schemeClr val="tx1"/>
                  </a:glow>
                  <a:outerShdw blurRad="38100" dist="38100" dir="2700000" algn="tl">
                    <a:srgbClr val="000000">
                      <a:alpha val="43137"/>
                    </a:srgbClr>
                  </a:outerShdw>
                </a:effectLst>
              </a:rPr>
              <a:t>Unresolved conflict – Job 5:2</a:t>
            </a:r>
          </a:p>
          <a:p>
            <a:pPr marL="285750" indent="-285750">
              <a:buFont typeface="Arial" panose="020B0604020202020204" pitchFamily="34" charset="0"/>
              <a:buChar char="•"/>
            </a:pPr>
            <a:r>
              <a:rPr lang="en-GB" sz="2400" b="1" dirty="0" smtClean="0">
                <a:ln>
                  <a:solidFill>
                    <a:schemeClr val="accent1">
                      <a:shade val="50000"/>
                    </a:schemeClr>
                  </a:solidFill>
                </a:ln>
                <a:solidFill>
                  <a:schemeClr val="bg1">
                    <a:lumMod val="60000"/>
                    <a:lumOff val="40000"/>
                  </a:schemeClr>
                </a:solidFill>
                <a:effectLst>
                  <a:glow rad="127000">
                    <a:schemeClr val="tx1"/>
                  </a:glow>
                  <a:outerShdw blurRad="38100" dist="38100" dir="2700000" algn="tl">
                    <a:srgbClr val="000000">
                      <a:alpha val="43137"/>
                    </a:srgbClr>
                  </a:outerShdw>
                </a:effectLst>
              </a:rPr>
              <a:t>Unsupported lifestyle – Eccl. 4:9-10</a:t>
            </a:r>
            <a:endParaRPr lang="en-GB" sz="2400" b="1" dirty="0">
              <a:ln>
                <a:solidFill>
                  <a:schemeClr val="accent1">
                    <a:shade val="50000"/>
                  </a:schemeClr>
                </a:solidFill>
              </a:ln>
              <a:solidFill>
                <a:schemeClr val="bg1">
                  <a:lumMod val="60000"/>
                  <a:lumOff val="40000"/>
                </a:schemeClr>
              </a:solidFill>
              <a:effectLst>
                <a:glow rad="127000">
                  <a:schemeClr val="tx1"/>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6463245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8416" y="1267019"/>
            <a:ext cx="8034024" cy="2369880"/>
          </a:xfrm>
          <a:prstGeom prst="rect">
            <a:avLst/>
          </a:prstGeom>
          <a:noFill/>
        </p:spPr>
        <p:txBody>
          <a:bodyPr wrap="square" rtlCol="0">
            <a:spAutoFit/>
          </a:bodyPr>
          <a:lstStyle/>
          <a:p>
            <a:pPr marL="342900" lvl="0" indent="-342900">
              <a:buClr>
                <a:srgbClr val="765A00"/>
              </a:buClr>
              <a:buFont typeface="+mj-lt"/>
              <a:buAutoNum type="arabicPeriod"/>
            </a:pPr>
            <a:r>
              <a:rPr lang="en-GB" sz="2800" b="1" dirty="0">
                <a:ln>
                  <a:solidFill>
                    <a:srgbClr val="002060"/>
                  </a:solidFill>
                </a:ln>
                <a:solidFill>
                  <a:srgbClr val="765A00"/>
                </a:solidFill>
                <a:effectLst>
                  <a:glow rad="127000">
                    <a:srgbClr val="FFFF00"/>
                  </a:glow>
                  <a:outerShdw blurRad="38100" dist="38100" dir="2700000" algn="tl">
                    <a:srgbClr val="000000">
                      <a:alpha val="43137"/>
                    </a:srgbClr>
                  </a:outerShdw>
                </a:effectLst>
              </a:rPr>
              <a:t>The message to the Ephesian </a:t>
            </a: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church</a:t>
            </a:r>
          </a:p>
          <a:p>
            <a:pPr marL="342900" lvl="0" indent="-342900">
              <a:buClr>
                <a:srgbClr val="765A00"/>
              </a:buClr>
              <a:buFont typeface="+mj-lt"/>
              <a:buAutoNum type="arabicPeriod"/>
            </a:pP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The identity of the one who speaks:</a:t>
            </a:r>
          </a:p>
          <a:p>
            <a:pPr marL="342900" lvl="0" indent="-342900">
              <a:buClr>
                <a:srgbClr val="765A00"/>
              </a:buClr>
              <a:buFont typeface="+mj-lt"/>
              <a:buAutoNum type="arabicPeriod"/>
            </a:pP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The prophetic message – </a:t>
            </a:r>
            <a:r>
              <a:rPr lang="en-GB" sz="2800" b="1" i="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“I know”</a:t>
            </a:r>
          </a:p>
          <a:p>
            <a:pPr marL="342900" lvl="0" indent="-342900">
              <a:buClr>
                <a:srgbClr val="765A00"/>
              </a:buClr>
              <a:buFont typeface="+mj-lt"/>
              <a:buAutoNum type="arabicPeriod"/>
            </a:pP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Exhortation and promise</a:t>
            </a:r>
          </a:p>
          <a:p>
            <a:pPr marL="342900" lvl="0" indent="-342900">
              <a:buClr>
                <a:srgbClr val="765A00"/>
              </a:buClr>
              <a:buFont typeface="+mj-lt"/>
              <a:buAutoNum type="arabicPeriod"/>
            </a:pPr>
            <a:r>
              <a:rPr lang="en-GB" sz="32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General exhortations</a:t>
            </a:r>
            <a:endParaRPr lang="en-GB" sz="3200" b="1" dirty="0">
              <a:ln>
                <a:solidFill>
                  <a:srgbClr val="002060"/>
                </a:solidFill>
              </a:ln>
              <a:solidFill>
                <a:srgbClr val="765A00"/>
              </a:solidFill>
              <a:effectLst>
                <a:glow rad="127000">
                  <a:srgbClr val="FFFF00"/>
                </a:glow>
                <a:outerShdw blurRad="38100" dist="38100" dir="2700000" algn="tl">
                  <a:srgbClr val="000000">
                    <a:alpha val="43137"/>
                  </a:srgbClr>
                </a:outerShdw>
              </a:effectLst>
            </a:endParaRPr>
          </a:p>
        </p:txBody>
      </p:sp>
      <p:sp>
        <p:nvSpPr>
          <p:cNvPr id="9" name="TextBox 8"/>
          <p:cNvSpPr txBox="1"/>
          <p:nvPr/>
        </p:nvSpPr>
        <p:spPr>
          <a:xfrm>
            <a:off x="1187624" y="548680"/>
            <a:ext cx="6696744" cy="646331"/>
          </a:xfrm>
          <a:prstGeom prst="rect">
            <a:avLst/>
          </a:prstGeom>
          <a:noFill/>
        </p:spPr>
        <p:txBody>
          <a:bodyPr wrap="square" rtlCol="0">
            <a:spAutoFit/>
          </a:bodyPr>
          <a:lstStyle/>
          <a:p>
            <a:pPr algn="ctr"/>
            <a:r>
              <a:rPr lang="en-GB" sz="3600" b="1" dirty="0" smtClean="0">
                <a:ln>
                  <a:solidFill>
                    <a:srgbClr val="002060"/>
                  </a:solidFill>
                </a:ln>
                <a:solidFill>
                  <a:srgbClr val="FFC000"/>
                </a:solidFill>
                <a:effectLst>
                  <a:outerShdw blurRad="38100" dist="38100" dir="2700000" algn="tl">
                    <a:srgbClr val="000000">
                      <a:alpha val="43137"/>
                    </a:srgbClr>
                  </a:outerShdw>
                </a:effectLst>
              </a:rPr>
              <a:t>Rekindle the flame</a:t>
            </a:r>
            <a:endParaRPr lang="en-GB" sz="3600" b="1" dirty="0">
              <a:ln>
                <a:solidFill>
                  <a:srgbClr val="002060"/>
                </a:solidFill>
              </a:ln>
              <a:solidFill>
                <a:srgbClr val="FFC000"/>
              </a:solidFill>
              <a:effectLst>
                <a:outerShdw blurRad="38100" dist="38100" dir="2700000" algn="tl">
                  <a:srgbClr val="000000">
                    <a:alpha val="43137"/>
                  </a:srgbClr>
                </a:outerShdw>
              </a:effectLst>
            </a:endParaRPr>
          </a:p>
        </p:txBody>
      </p:sp>
      <p:sp>
        <p:nvSpPr>
          <p:cNvPr id="3" name="TextBox 2"/>
          <p:cNvSpPr txBox="1"/>
          <p:nvPr/>
        </p:nvSpPr>
        <p:spPr>
          <a:xfrm>
            <a:off x="935792" y="3636899"/>
            <a:ext cx="7524640" cy="1323439"/>
          </a:xfrm>
          <a:prstGeom prst="rect">
            <a:avLst/>
          </a:prstGeom>
          <a:noFill/>
        </p:spPr>
        <p:txBody>
          <a:bodyPr wrap="square" rtlCol="0">
            <a:spAutoFit/>
          </a:bodyPr>
          <a:lstStyle/>
          <a:p>
            <a:pPr marL="457200" indent="-457200">
              <a:buFont typeface="Arial" panose="020B0604020202020204" pitchFamily="34" charset="0"/>
              <a:buChar char="•"/>
            </a:pPr>
            <a:r>
              <a:rPr lang="en-GB" sz="2400" b="1" dirty="0" smtClean="0">
                <a:ln>
                  <a:solidFill>
                    <a:schemeClr val="bg2">
                      <a:lumMod val="50000"/>
                    </a:schemeClr>
                  </a:solidFill>
                </a:ln>
                <a:solidFill>
                  <a:srgbClr val="C00000"/>
                </a:solidFill>
                <a:effectLst>
                  <a:glow rad="127000">
                    <a:srgbClr val="FFFF00"/>
                  </a:glow>
                  <a:outerShdw blurRad="38100" dist="38100" dir="2700000" algn="tl">
                    <a:srgbClr val="000000">
                      <a:alpha val="43137"/>
                    </a:srgbClr>
                  </a:outerShdw>
                </a:effectLst>
              </a:rPr>
              <a:t>Have we forsaken our first love?</a:t>
            </a:r>
          </a:p>
          <a:p>
            <a:pPr marL="457200" indent="-457200">
              <a:buFont typeface="Arial" panose="020B0604020202020204" pitchFamily="34" charset="0"/>
              <a:buChar char="•"/>
            </a:pPr>
            <a:r>
              <a:rPr lang="en-GB" sz="2400" b="1" dirty="0" smtClean="0">
                <a:ln>
                  <a:solidFill>
                    <a:schemeClr val="bg2">
                      <a:lumMod val="50000"/>
                    </a:schemeClr>
                  </a:solidFill>
                </a:ln>
                <a:solidFill>
                  <a:srgbClr val="C00000"/>
                </a:solidFill>
                <a:effectLst>
                  <a:glow rad="127000">
                    <a:srgbClr val="FFFF00"/>
                  </a:glow>
                  <a:outerShdw blurRad="38100" dist="38100" dir="2700000" algn="tl">
                    <a:srgbClr val="000000">
                      <a:alpha val="43137"/>
                    </a:srgbClr>
                  </a:outerShdw>
                </a:effectLst>
              </a:rPr>
              <a:t>How do we preserve the passion?</a:t>
            </a:r>
          </a:p>
          <a:p>
            <a:pPr marL="457200" indent="-457200">
              <a:buFont typeface="Arial" panose="020B0604020202020204" pitchFamily="34" charset="0"/>
              <a:buChar char="•"/>
            </a:pPr>
            <a:r>
              <a:rPr lang="en-GB" sz="3200" b="1" dirty="0" smtClean="0">
                <a:ln>
                  <a:solidFill>
                    <a:schemeClr val="bg2">
                      <a:lumMod val="50000"/>
                    </a:schemeClr>
                  </a:solidFill>
                </a:ln>
                <a:solidFill>
                  <a:srgbClr val="C00000"/>
                </a:solidFill>
                <a:effectLst>
                  <a:glow rad="127000">
                    <a:srgbClr val="FFFF00"/>
                  </a:glow>
                  <a:outerShdw blurRad="38100" dist="38100" dir="2700000" algn="tl">
                    <a:srgbClr val="000000">
                      <a:alpha val="43137"/>
                    </a:srgbClr>
                  </a:outerShdw>
                </a:effectLst>
              </a:rPr>
              <a:t>What conspires to kill the passion?</a:t>
            </a:r>
          </a:p>
        </p:txBody>
      </p:sp>
      <p:sp>
        <p:nvSpPr>
          <p:cNvPr id="2" name="TextBox 1"/>
          <p:cNvSpPr txBox="1"/>
          <p:nvPr/>
        </p:nvSpPr>
        <p:spPr>
          <a:xfrm>
            <a:off x="1547664" y="4926359"/>
            <a:ext cx="6984776" cy="1692771"/>
          </a:xfrm>
          <a:prstGeom prst="rect">
            <a:avLst/>
          </a:prstGeom>
          <a:noFill/>
        </p:spPr>
        <p:txBody>
          <a:bodyPr wrap="square" rtlCol="0">
            <a:spAutoFit/>
          </a:bodyPr>
          <a:lstStyle/>
          <a:p>
            <a:pPr marL="285750" indent="-285750">
              <a:buFont typeface="Arial" panose="020B0604020202020204" pitchFamily="34" charset="0"/>
              <a:buChar char="•"/>
            </a:pPr>
            <a:r>
              <a:rPr lang="en-GB" sz="1600" b="1" dirty="0" smtClean="0">
                <a:ln>
                  <a:solidFill>
                    <a:schemeClr val="accent1">
                      <a:shade val="50000"/>
                    </a:schemeClr>
                  </a:solidFill>
                </a:ln>
                <a:solidFill>
                  <a:schemeClr val="bg1">
                    <a:lumMod val="60000"/>
                    <a:lumOff val="40000"/>
                  </a:schemeClr>
                </a:solidFill>
                <a:effectLst>
                  <a:glow rad="127000">
                    <a:schemeClr val="tx1"/>
                  </a:glow>
                  <a:outerShdw blurRad="38100" dist="38100" dir="2700000" algn="tl">
                    <a:srgbClr val="000000">
                      <a:alpha val="43137"/>
                    </a:srgbClr>
                  </a:outerShdw>
                </a:effectLst>
              </a:rPr>
              <a:t>An unbalanced schedule – see Psalm 127:2</a:t>
            </a:r>
          </a:p>
          <a:p>
            <a:pPr marL="285750" indent="-285750">
              <a:buFont typeface="Arial" panose="020B0604020202020204" pitchFamily="34" charset="0"/>
              <a:buChar char="•"/>
            </a:pPr>
            <a:r>
              <a:rPr lang="en-GB" sz="1600" b="1" dirty="0" smtClean="0">
                <a:ln>
                  <a:solidFill>
                    <a:schemeClr val="accent1">
                      <a:shade val="50000"/>
                    </a:schemeClr>
                  </a:solidFill>
                </a:ln>
                <a:solidFill>
                  <a:schemeClr val="bg1">
                    <a:lumMod val="60000"/>
                    <a:lumOff val="40000"/>
                  </a:schemeClr>
                </a:solidFill>
                <a:effectLst>
                  <a:glow rad="127000">
                    <a:schemeClr val="tx1"/>
                  </a:glow>
                  <a:outerShdw blurRad="38100" dist="38100" dir="2700000" algn="tl">
                    <a:srgbClr val="000000">
                      <a:alpha val="43137"/>
                    </a:srgbClr>
                  </a:outerShdw>
                </a:effectLst>
              </a:rPr>
              <a:t>Unused talents – 1 Peter 4:10</a:t>
            </a:r>
          </a:p>
          <a:p>
            <a:pPr marL="285750" indent="-285750">
              <a:buFont typeface="Arial" panose="020B0604020202020204" pitchFamily="34" charset="0"/>
              <a:buChar char="•"/>
            </a:pPr>
            <a:r>
              <a:rPr lang="en-GB" sz="1600" b="1" dirty="0" smtClean="0">
                <a:ln>
                  <a:solidFill>
                    <a:schemeClr val="accent1">
                      <a:shade val="50000"/>
                    </a:schemeClr>
                  </a:solidFill>
                </a:ln>
                <a:solidFill>
                  <a:schemeClr val="bg1">
                    <a:lumMod val="60000"/>
                    <a:lumOff val="40000"/>
                  </a:schemeClr>
                </a:solidFill>
                <a:effectLst>
                  <a:glow rad="127000">
                    <a:schemeClr val="tx1"/>
                  </a:glow>
                  <a:outerShdw blurRad="38100" dist="38100" dir="2700000" algn="tl">
                    <a:srgbClr val="000000">
                      <a:alpha val="43137"/>
                    </a:srgbClr>
                  </a:outerShdw>
                </a:effectLst>
              </a:rPr>
              <a:t>Unconfessed sin – Psalm 38</a:t>
            </a:r>
          </a:p>
          <a:p>
            <a:pPr marL="285750" indent="-285750">
              <a:buFont typeface="Arial" panose="020B0604020202020204" pitchFamily="34" charset="0"/>
              <a:buChar char="•"/>
            </a:pPr>
            <a:r>
              <a:rPr lang="en-GB" sz="1600" b="1" dirty="0" smtClean="0">
                <a:ln>
                  <a:solidFill>
                    <a:schemeClr val="accent1">
                      <a:shade val="50000"/>
                    </a:schemeClr>
                  </a:solidFill>
                </a:ln>
                <a:solidFill>
                  <a:schemeClr val="bg1">
                    <a:lumMod val="60000"/>
                    <a:lumOff val="40000"/>
                  </a:schemeClr>
                </a:solidFill>
                <a:effectLst>
                  <a:glow rad="127000">
                    <a:schemeClr val="tx1"/>
                  </a:glow>
                  <a:outerShdw blurRad="38100" dist="38100" dir="2700000" algn="tl">
                    <a:srgbClr val="000000">
                      <a:alpha val="43137"/>
                    </a:srgbClr>
                  </a:outerShdw>
                </a:effectLst>
              </a:rPr>
              <a:t>Unresolved conflict – Job 5:2</a:t>
            </a:r>
          </a:p>
          <a:p>
            <a:pPr marL="285750" indent="-285750">
              <a:buFont typeface="Arial" panose="020B0604020202020204" pitchFamily="34" charset="0"/>
              <a:buChar char="•"/>
            </a:pPr>
            <a:r>
              <a:rPr lang="en-GB" sz="1600" b="1" dirty="0" smtClean="0">
                <a:ln>
                  <a:solidFill>
                    <a:schemeClr val="accent1">
                      <a:shade val="50000"/>
                    </a:schemeClr>
                  </a:solidFill>
                </a:ln>
                <a:solidFill>
                  <a:schemeClr val="bg1">
                    <a:lumMod val="60000"/>
                    <a:lumOff val="40000"/>
                  </a:schemeClr>
                </a:solidFill>
                <a:effectLst>
                  <a:glow rad="127000">
                    <a:schemeClr val="tx1"/>
                  </a:glow>
                  <a:outerShdw blurRad="38100" dist="38100" dir="2700000" algn="tl">
                    <a:srgbClr val="000000">
                      <a:alpha val="43137"/>
                    </a:srgbClr>
                  </a:outerShdw>
                </a:effectLst>
              </a:rPr>
              <a:t>Unsupported lifestyle – Eccl. 4:9-10</a:t>
            </a:r>
          </a:p>
          <a:p>
            <a:pPr marL="285750" indent="-285750">
              <a:buFont typeface="Arial" panose="020B0604020202020204" pitchFamily="34" charset="0"/>
              <a:buChar char="•"/>
            </a:pPr>
            <a:r>
              <a:rPr lang="en-GB" sz="2400" b="1" dirty="0" smtClean="0">
                <a:ln>
                  <a:solidFill>
                    <a:schemeClr val="accent1">
                      <a:shade val="50000"/>
                    </a:schemeClr>
                  </a:solidFill>
                </a:ln>
                <a:solidFill>
                  <a:schemeClr val="bg1">
                    <a:lumMod val="60000"/>
                    <a:lumOff val="40000"/>
                  </a:schemeClr>
                </a:solidFill>
                <a:effectLst>
                  <a:glow rad="127000">
                    <a:schemeClr val="tx1"/>
                  </a:glow>
                  <a:outerShdw blurRad="38100" dist="38100" dir="2700000" algn="tl">
                    <a:srgbClr val="000000">
                      <a:alpha val="43137"/>
                    </a:srgbClr>
                  </a:outerShdw>
                </a:effectLst>
              </a:rPr>
              <a:t>Unclear purpose -  Phil. 1:21</a:t>
            </a:r>
          </a:p>
        </p:txBody>
      </p:sp>
    </p:spTree>
    <p:extLst>
      <p:ext uri="{BB962C8B-B14F-4D97-AF65-F5344CB8AC3E}">
        <p14:creationId xmlns:p14="http://schemas.microsoft.com/office/powerpoint/2010/main" val="28113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8416" y="1267019"/>
            <a:ext cx="8034024" cy="2369880"/>
          </a:xfrm>
          <a:prstGeom prst="rect">
            <a:avLst/>
          </a:prstGeom>
          <a:noFill/>
        </p:spPr>
        <p:txBody>
          <a:bodyPr wrap="square" rtlCol="0">
            <a:spAutoFit/>
          </a:bodyPr>
          <a:lstStyle/>
          <a:p>
            <a:pPr marL="342900" lvl="0" indent="-342900">
              <a:buClr>
                <a:srgbClr val="765A00"/>
              </a:buClr>
              <a:buFont typeface="+mj-lt"/>
              <a:buAutoNum type="arabicPeriod"/>
            </a:pPr>
            <a:r>
              <a:rPr lang="en-GB" sz="2800" b="1" dirty="0">
                <a:ln>
                  <a:solidFill>
                    <a:srgbClr val="002060"/>
                  </a:solidFill>
                </a:ln>
                <a:solidFill>
                  <a:srgbClr val="765A00"/>
                </a:solidFill>
                <a:effectLst>
                  <a:glow rad="127000">
                    <a:srgbClr val="FFFF00"/>
                  </a:glow>
                  <a:outerShdw blurRad="38100" dist="38100" dir="2700000" algn="tl">
                    <a:srgbClr val="000000">
                      <a:alpha val="43137"/>
                    </a:srgbClr>
                  </a:outerShdw>
                </a:effectLst>
              </a:rPr>
              <a:t>The message to the Ephesian </a:t>
            </a: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church</a:t>
            </a:r>
          </a:p>
          <a:p>
            <a:pPr marL="342900" lvl="0" indent="-342900">
              <a:buClr>
                <a:srgbClr val="765A00"/>
              </a:buClr>
              <a:buFont typeface="+mj-lt"/>
              <a:buAutoNum type="arabicPeriod"/>
            </a:pP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The identity of the one who speaks:</a:t>
            </a:r>
          </a:p>
          <a:p>
            <a:pPr marL="342900" lvl="0" indent="-342900">
              <a:buClr>
                <a:srgbClr val="765A00"/>
              </a:buClr>
              <a:buFont typeface="+mj-lt"/>
              <a:buAutoNum type="arabicPeriod"/>
            </a:pP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The prophetic message – </a:t>
            </a:r>
            <a:r>
              <a:rPr lang="en-GB" sz="2800" b="1" i="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“I know”</a:t>
            </a:r>
          </a:p>
          <a:p>
            <a:pPr marL="342900" lvl="0" indent="-342900">
              <a:buClr>
                <a:srgbClr val="765A00"/>
              </a:buClr>
              <a:buFont typeface="+mj-lt"/>
              <a:buAutoNum type="arabicPeriod"/>
            </a:pPr>
            <a:r>
              <a:rPr lang="en-GB" sz="28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Exhortation and promise</a:t>
            </a:r>
          </a:p>
          <a:p>
            <a:pPr marL="342900" lvl="0" indent="-342900">
              <a:buClr>
                <a:srgbClr val="765A00"/>
              </a:buClr>
              <a:buFont typeface="+mj-lt"/>
              <a:buAutoNum type="arabicPeriod"/>
            </a:pPr>
            <a:r>
              <a:rPr lang="en-GB" sz="32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General exhortations</a:t>
            </a:r>
            <a:endParaRPr lang="en-GB" sz="3200" b="1" dirty="0">
              <a:ln>
                <a:solidFill>
                  <a:srgbClr val="002060"/>
                </a:solidFill>
              </a:ln>
              <a:solidFill>
                <a:srgbClr val="765A00"/>
              </a:solidFill>
              <a:effectLst>
                <a:glow rad="127000">
                  <a:srgbClr val="FFFF00"/>
                </a:glow>
                <a:outerShdw blurRad="38100" dist="38100" dir="2700000" algn="tl">
                  <a:srgbClr val="000000">
                    <a:alpha val="43137"/>
                  </a:srgbClr>
                </a:outerShdw>
              </a:effectLst>
            </a:endParaRPr>
          </a:p>
        </p:txBody>
      </p:sp>
      <p:sp>
        <p:nvSpPr>
          <p:cNvPr id="9" name="TextBox 8"/>
          <p:cNvSpPr txBox="1"/>
          <p:nvPr/>
        </p:nvSpPr>
        <p:spPr>
          <a:xfrm>
            <a:off x="1187624" y="548680"/>
            <a:ext cx="6696744" cy="646331"/>
          </a:xfrm>
          <a:prstGeom prst="rect">
            <a:avLst/>
          </a:prstGeom>
          <a:noFill/>
        </p:spPr>
        <p:txBody>
          <a:bodyPr wrap="square" rtlCol="0">
            <a:spAutoFit/>
          </a:bodyPr>
          <a:lstStyle/>
          <a:p>
            <a:pPr algn="ctr"/>
            <a:r>
              <a:rPr lang="en-GB" sz="3600" b="1" dirty="0" smtClean="0">
                <a:ln>
                  <a:solidFill>
                    <a:srgbClr val="002060"/>
                  </a:solidFill>
                </a:ln>
                <a:solidFill>
                  <a:srgbClr val="FFC000"/>
                </a:solidFill>
                <a:effectLst>
                  <a:outerShdw blurRad="38100" dist="38100" dir="2700000" algn="tl">
                    <a:srgbClr val="000000">
                      <a:alpha val="43137"/>
                    </a:srgbClr>
                  </a:outerShdw>
                </a:effectLst>
              </a:rPr>
              <a:t>Rekindle </a:t>
            </a:r>
            <a:r>
              <a:rPr lang="en-GB" sz="3600" b="1" smtClean="0">
                <a:ln>
                  <a:solidFill>
                    <a:srgbClr val="002060"/>
                  </a:solidFill>
                </a:ln>
                <a:solidFill>
                  <a:srgbClr val="FFC000"/>
                </a:solidFill>
                <a:effectLst>
                  <a:outerShdw blurRad="38100" dist="38100" dir="2700000" algn="tl">
                    <a:srgbClr val="000000">
                      <a:alpha val="43137"/>
                    </a:srgbClr>
                  </a:outerShdw>
                </a:effectLst>
              </a:rPr>
              <a:t>the flame</a:t>
            </a:r>
            <a:endParaRPr lang="en-GB" sz="3600" b="1" dirty="0">
              <a:ln>
                <a:solidFill>
                  <a:srgbClr val="002060"/>
                </a:solidFill>
              </a:ln>
              <a:solidFill>
                <a:srgbClr val="FFC000"/>
              </a:solidFill>
              <a:effectLst>
                <a:outerShdw blurRad="38100" dist="38100" dir="2700000" algn="tl">
                  <a:srgbClr val="000000">
                    <a:alpha val="43137"/>
                  </a:srgbClr>
                </a:outerShdw>
              </a:effectLst>
            </a:endParaRPr>
          </a:p>
        </p:txBody>
      </p:sp>
      <p:sp>
        <p:nvSpPr>
          <p:cNvPr id="3" name="TextBox 2"/>
          <p:cNvSpPr txBox="1"/>
          <p:nvPr/>
        </p:nvSpPr>
        <p:spPr>
          <a:xfrm>
            <a:off x="935792" y="3636899"/>
            <a:ext cx="7524640" cy="1323439"/>
          </a:xfrm>
          <a:prstGeom prst="rect">
            <a:avLst/>
          </a:prstGeom>
          <a:noFill/>
        </p:spPr>
        <p:txBody>
          <a:bodyPr wrap="square" rtlCol="0">
            <a:spAutoFit/>
          </a:bodyPr>
          <a:lstStyle/>
          <a:p>
            <a:pPr marL="457200" indent="-457200">
              <a:buFont typeface="Arial" panose="020B0604020202020204" pitchFamily="34" charset="0"/>
              <a:buChar char="•"/>
            </a:pPr>
            <a:r>
              <a:rPr lang="en-GB" sz="2400" b="1" dirty="0" smtClean="0">
                <a:ln>
                  <a:solidFill>
                    <a:schemeClr val="bg2">
                      <a:lumMod val="50000"/>
                    </a:schemeClr>
                  </a:solidFill>
                </a:ln>
                <a:solidFill>
                  <a:srgbClr val="C00000"/>
                </a:solidFill>
                <a:effectLst>
                  <a:glow rad="127000">
                    <a:srgbClr val="FFFF00"/>
                  </a:glow>
                  <a:outerShdw blurRad="38100" dist="38100" dir="2700000" algn="tl">
                    <a:srgbClr val="000000">
                      <a:alpha val="43137"/>
                    </a:srgbClr>
                  </a:outerShdw>
                </a:effectLst>
              </a:rPr>
              <a:t>Have we forsaken our first love?</a:t>
            </a:r>
          </a:p>
          <a:p>
            <a:pPr marL="457200" indent="-457200">
              <a:buFont typeface="Arial" panose="020B0604020202020204" pitchFamily="34" charset="0"/>
              <a:buChar char="•"/>
            </a:pPr>
            <a:r>
              <a:rPr lang="en-GB" sz="2400" b="1" dirty="0" smtClean="0">
                <a:ln>
                  <a:solidFill>
                    <a:schemeClr val="bg2">
                      <a:lumMod val="50000"/>
                    </a:schemeClr>
                  </a:solidFill>
                </a:ln>
                <a:solidFill>
                  <a:srgbClr val="C00000"/>
                </a:solidFill>
                <a:effectLst>
                  <a:glow rad="127000">
                    <a:srgbClr val="FFFF00"/>
                  </a:glow>
                  <a:outerShdw blurRad="38100" dist="38100" dir="2700000" algn="tl">
                    <a:srgbClr val="000000">
                      <a:alpha val="43137"/>
                    </a:srgbClr>
                  </a:outerShdw>
                </a:effectLst>
              </a:rPr>
              <a:t>How do we preserve the passion?</a:t>
            </a:r>
          </a:p>
          <a:p>
            <a:pPr marL="457200" indent="-457200">
              <a:buFont typeface="Arial" panose="020B0604020202020204" pitchFamily="34" charset="0"/>
              <a:buChar char="•"/>
            </a:pPr>
            <a:r>
              <a:rPr lang="en-GB" sz="3200" b="1" dirty="0" smtClean="0">
                <a:ln>
                  <a:solidFill>
                    <a:schemeClr val="bg2">
                      <a:lumMod val="50000"/>
                    </a:schemeClr>
                  </a:solidFill>
                </a:ln>
                <a:solidFill>
                  <a:srgbClr val="C00000"/>
                </a:solidFill>
                <a:effectLst>
                  <a:glow rad="127000">
                    <a:srgbClr val="FFFF00"/>
                  </a:glow>
                  <a:outerShdw blurRad="38100" dist="38100" dir="2700000" algn="tl">
                    <a:srgbClr val="000000">
                      <a:alpha val="43137"/>
                    </a:srgbClr>
                  </a:outerShdw>
                </a:effectLst>
              </a:rPr>
              <a:t>What conspires to kill the passion?</a:t>
            </a:r>
          </a:p>
        </p:txBody>
      </p:sp>
      <p:sp>
        <p:nvSpPr>
          <p:cNvPr id="2" name="TextBox 1"/>
          <p:cNvSpPr txBox="1"/>
          <p:nvPr/>
        </p:nvSpPr>
        <p:spPr>
          <a:xfrm>
            <a:off x="1547664" y="4926359"/>
            <a:ext cx="6984776" cy="1938992"/>
          </a:xfrm>
          <a:prstGeom prst="rect">
            <a:avLst/>
          </a:prstGeom>
          <a:noFill/>
        </p:spPr>
        <p:txBody>
          <a:bodyPr wrap="square" rtlCol="0">
            <a:spAutoFit/>
          </a:bodyPr>
          <a:lstStyle/>
          <a:p>
            <a:pPr marL="285750" indent="-285750">
              <a:buFont typeface="Arial" panose="020B0604020202020204" pitchFamily="34" charset="0"/>
              <a:buChar char="•"/>
            </a:pPr>
            <a:r>
              <a:rPr lang="en-GB" sz="1600" b="1" dirty="0" smtClean="0">
                <a:ln>
                  <a:solidFill>
                    <a:schemeClr val="accent1">
                      <a:shade val="50000"/>
                    </a:schemeClr>
                  </a:solidFill>
                </a:ln>
                <a:solidFill>
                  <a:schemeClr val="bg1">
                    <a:lumMod val="60000"/>
                    <a:lumOff val="40000"/>
                  </a:schemeClr>
                </a:solidFill>
                <a:effectLst>
                  <a:glow rad="127000">
                    <a:schemeClr val="tx1"/>
                  </a:glow>
                  <a:outerShdw blurRad="38100" dist="38100" dir="2700000" algn="tl">
                    <a:srgbClr val="000000">
                      <a:alpha val="43137"/>
                    </a:srgbClr>
                  </a:outerShdw>
                </a:effectLst>
              </a:rPr>
              <a:t>An unbalanced schedule – see Psalm 127:2</a:t>
            </a:r>
          </a:p>
          <a:p>
            <a:pPr marL="285750" indent="-285750">
              <a:buFont typeface="Arial" panose="020B0604020202020204" pitchFamily="34" charset="0"/>
              <a:buChar char="•"/>
            </a:pPr>
            <a:r>
              <a:rPr lang="en-GB" sz="1600" b="1" dirty="0" smtClean="0">
                <a:ln>
                  <a:solidFill>
                    <a:schemeClr val="accent1">
                      <a:shade val="50000"/>
                    </a:schemeClr>
                  </a:solidFill>
                </a:ln>
                <a:solidFill>
                  <a:schemeClr val="bg1">
                    <a:lumMod val="60000"/>
                    <a:lumOff val="40000"/>
                  </a:schemeClr>
                </a:solidFill>
                <a:effectLst>
                  <a:glow rad="127000">
                    <a:schemeClr val="tx1"/>
                  </a:glow>
                  <a:outerShdw blurRad="38100" dist="38100" dir="2700000" algn="tl">
                    <a:srgbClr val="000000">
                      <a:alpha val="43137"/>
                    </a:srgbClr>
                  </a:outerShdw>
                </a:effectLst>
              </a:rPr>
              <a:t>Unused talents – 1 Peter 4:10</a:t>
            </a:r>
          </a:p>
          <a:p>
            <a:pPr marL="285750" indent="-285750">
              <a:buFont typeface="Arial" panose="020B0604020202020204" pitchFamily="34" charset="0"/>
              <a:buChar char="•"/>
            </a:pPr>
            <a:r>
              <a:rPr lang="en-GB" sz="1600" b="1" dirty="0" smtClean="0">
                <a:ln>
                  <a:solidFill>
                    <a:schemeClr val="accent1">
                      <a:shade val="50000"/>
                    </a:schemeClr>
                  </a:solidFill>
                </a:ln>
                <a:solidFill>
                  <a:schemeClr val="bg1">
                    <a:lumMod val="60000"/>
                    <a:lumOff val="40000"/>
                  </a:schemeClr>
                </a:solidFill>
                <a:effectLst>
                  <a:glow rad="127000">
                    <a:schemeClr val="tx1"/>
                  </a:glow>
                  <a:outerShdw blurRad="38100" dist="38100" dir="2700000" algn="tl">
                    <a:srgbClr val="000000">
                      <a:alpha val="43137"/>
                    </a:srgbClr>
                  </a:outerShdw>
                </a:effectLst>
              </a:rPr>
              <a:t>Unconfessed sin – Psalm 38</a:t>
            </a:r>
          </a:p>
          <a:p>
            <a:pPr marL="285750" indent="-285750">
              <a:buFont typeface="Arial" panose="020B0604020202020204" pitchFamily="34" charset="0"/>
              <a:buChar char="•"/>
            </a:pPr>
            <a:r>
              <a:rPr lang="en-GB" sz="1600" b="1" dirty="0" smtClean="0">
                <a:ln>
                  <a:solidFill>
                    <a:schemeClr val="accent1">
                      <a:shade val="50000"/>
                    </a:schemeClr>
                  </a:solidFill>
                </a:ln>
                <a:solidFill>
                  <a:schemeClr val="bg1">
                    <a:lumMod val="60000"/>
                    <a:lumOff val="40000"/>
                  </a:schemeClr>
                </a:solidFill>
                <a:effectLst>
                  <a:glow rad="127000">
                    <a:schemeClr val="tx1"/>
                  </a:glow>
                  <a:outerShdw blurRad="38100" dist="38100" dir="2700000" algn="tl">
                    <a:srgbClr val="000000">
                      <a:alpha val="43137"/>
                    </a:srgbClr>
                  </a:outerShdw>
                </a:effectLst>
              </a:rPr>
              <a:t>Unresolved conflict – Job 5:2</a:t>
            </a:r>
          </a:p>
          <a:p>
            <a:pPr marL="285750" indent="-285750">
              <a:buFont typeface="Arial" panose="020B0604020202020204" pitchFamily="34" charset="0"/>
              <a:buChar char="•"/>
            </a:pPr>
            <a:r>
              <a:rPr lang="en-GB" sz="1600" b="1" dirty="0" smtClean="0">
                <a:ln>
                  <a:solidFill>
                    <a:schemeClr val="accent1">
                      <a:shade val="50000"/>
                    </a:schemeClr>
                  </a:solidFill>
                </a:ln>
                <a:solidFill>
                  <a:schemeClr val="bg1">
                    <a:lumMod val="60000"/>
                    <a:lumOff val="40000"/>
                  </a:schemeClr>
                </a:solidFill>
                <a:effectLst>
                  <a:glow rad="127000">
                    <a:schemeClr val="tx1"/>
                  </a:glow>
                  <a:outerShdw blurRad="38100" dist="38100" dir="2700000" algn="tl">
                    <a:srgbClr val="000000">
                      <a:alpha val="43137"/>
                    </a:srgbClr>
                  </a:outerShdw>
                </a:effectLst>
              </a:rPr>
              <a:t>Unsupported lifestyle – Eccl. 4:9-10</a:t>
            </a:r>
          </a:p>
          <a:p>
            <a:pPr marL="285750" indent="-285750">
              <a:buFont typeface="Arial" panose="020B0604020202020204" pitchFamily="34" charset="0"/>
              <a:buChar char="•"/>
            </a:pPr>
            <a:r>
              <a:rPr lang="en-GB" sz="1600" b="1" dirty="0" smtClean="0">
                <a:ln>
                  <a:solidFill>
                    <a:schemeClr val="accent1">
                      <a:shade val="50000"/>
                    </a:schemeClr>
                  </a:solidFill>
                </a:ln>
                <a:solidFill>
                  <a:schemeClr val="bg1">
                    <a:lumMod val="60000"/>
                    <a:lumOff val="40000"/>
                  </a:schemeClr>
                </a:solidFill>
                <a:effectLst>
                  <a:glow rad="127000">
                    <a:schemeClr val="tx1"/>
                  </a:glow>
                  <a:outerShdw blurRad="38100" dist="38100" dir="2700000" algn="tl">
                    <a:srgbClr val="000000">
                      <a:alpha val="43137"/>
                    </a:srgbClr>
                  </a:outerShdw>
                </a:effectLst>
              </a:rPr>
              <a:t>Unclear purpose -  Phil. 1:21</a:t>
            </a:r>
          </a:p>
          <a:p>
            <a:pPr marL="285750" indent="-285750">
              <a:buFont typeface="Arial" panose="020B0604020202020204" pitchFamily="34" charset="0"/>
              <a:buChar char="•"/>
            </a:pPr>
            <a:r>
              <a:rPr lang="en-GB" sz="2400" b="1" dirty="0" smtClean="0">
                <a:ln>
                  <a:solidFill>
                    <a:schemeClr val="accent1">
                      <a:shade val="50000"/>
                    </a:schemeClr>
                  </a:solidFill>
                </a:ln>
                <a:solidFill>
                  <a:schemeClr val="bg1">
                    <a:lumMod val="60000"/>
                    <a:lumOff val="40000"/>
                  </a:schemeClr>
                </a:solidFill>
                <a:effectLst>
                  <a:glow rad="127000">
                    <a:schemeClr val="tx1"/>
                  </a:glow>
                  <a:outerShdw blurRad="38100" dist="38100" dir="2700000" algn="tl">
                    <a:srgbClr val="000000">
                      <a:alpha val="43137"/>
                    </a:srgbClr>
                  </a:outerShdw>
                </a:effectLst>
              </a:rPr>
              <a:t>Undernourished spirit –Exodus 34:14</a:t>
            </a:r>
            <a:endParaRPr lang="en-GB" sz="2400" b="1" dirty="0">
              <a:ln>
                <a:solidFill>
                  <a:schemeClr val="accent1">
                    <a:shade val="50000"/>
                  </a:schemeClr>
                </a:solidFill>
              </a:ln>
              <a:solidFill>
                <a:schemeClr val="bg1">
                  <a:lumMod val="60000"/>
                  <a:lumOff val="40000"/>
                </a:schemeClr>
              </a:solidFill>
              <a:effectLst>
                <a:glow rad="127000">
                  <a:schemeClr val="tx1"/>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671490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9944" y="2717304"/>
            <a:ext cx="8424936" cy="369332"/>
          </a:xfrm>
          <a:prstGeom prst="rect">
            <a:avLst/>
          </a:prstGeom>
          <a:noFill/>
        </p:spPr>
        <p:txBody>
          <a:bodyPr wrap="square" rtlCol="0">
            <a:spAutoFit/>
          </a:bodyPr>
          <a:lstStyle/>
          <a:p>
            <a:endParaRPr lang="en-GB" dirty="0"/>
          </a:p>
        </p:txBody>
      </p:sp>
      <p:sp>
        <p:nvSpPr>
          <p:cNvPr id="5" name="TextBox 4"/>
          <p:cNvSpPr txBox="1"/>
          <p:nvPr/>
        </p:nvSpPr>
        <p:spPr>
          <a:xfrm>
            <a:off x="554988" y="978987"/>
            <a:ext cx="8034024" cy="861774"/>
          </a:xfrm>
          <a:prstGeom prst="rect">
            <a:avLst/>
          </a:prstGeom>
          <a:noFill/>
        </p:spPr>
        <p:txBody>
          <a:bodyPr wrap="square" rtlCol="0">
            <a:spAutoFit/>
          </a:bodyPr>
          <a:lstStyle/>
          <a:p>
            <a:pPr algn="ctr">
              <a:buClr>
                <a:srgbClr val="765A00"/>
              </a:buClr>
            </a:pPr>
            <a:r>
              <a:rPr lang="en-GB" sz="32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The  common structure of the letters</a:t>
            </a:r>
          </a:p>
          <a:p>
            <a:endParaRPr lang="en-GB" dirty="0"/>
          </a:p>
        </p:txBody>
      </p:sp>
      <p:sp>
        <p:nvSpPr>
          <p:cNvPr id="9" name="TextBox 8"/>
          <p:cNvSpPr txBox="1"/>
          <p:nvPr/>
        </p:nvSpPr>
        <p:spPr>
          <a:xfrm>
            <a:off x="1187624" y="332656"/>
            <a:ext cx="6696744" cy="646331"/>
          </a:xfrm>
          <a:prstGeom prst="rect">
            <a:avLst/>
          </a:prstGeom>
          <a:noFill/>
        </p:spPr>
        <p:txBody>
          <a:bodyPr wrap="square" rtlCol="0">
            <a:spAutoFit/>
          </a:bodyPr>
          <a:lstStyle/>
          <a:p>
            <a:pPr algn="ctr"/>
            <a:r>
              <a:rPr lang="en-GB" sz="3600" b="1" dirty="0" smtClean="0">
                <a:ln>
                  <a:solidFill>
                    <a:srgbClr val="002060"/>
                  </a:solidFill>
                </a:ln>
                <a:solidFill>
                  <a:srgbClr val="FFC000"/>
                </a:solidFill>
                <a:effectLst>
                  <a:outerShdw blurRad="38100" dist="38100" dir="2700000" algn="tl">
                    <a:srgbClr val="000000">
                      <a:alpha val="43137"/>
                    </a:srgbClr>
                  </a:outerShdw>
                </a:effectLst>
              </a:rPr>
              <a:t>Revelation 2:1-7</a:t>
            </a:r>
            <a:endParaRPr lang="en-GB" sz="3600" b="1" dirty="0">
              <a:ln>
                <a:solidFill>
                  <a:srgbClr val="002060"/>
                </a:solidFill>
              </a:ln>
              <a:solidFill>
                <a:srgbClr val="FFC000"/>
              </a:solidFill>
              <a:effectLst>
                <a:outerShdw blurRad="38100" dist="38100" dir="2700000" algn="tl">
                  <a:srgbClr val="000000">
                    <a:alpha val="43137"/>
                  </a:srgbClr>
                </a:outerShdw>
              </a:effectLst>
            </a:endParaRPr>
          </a:p>
        </p:txBody>
      </p:sp>
      <p:sp>
        <p:nvSpPr>
          <p:cNvPr id="10" name="TextBox 9"/>
          <p:cNvSpPr txBox="1"/>
          <p:nvPr/>
        </p:nvSpPr>
        <p:spPr>
          <a:xfrm>
            <a:off x="815034" y="1894800"/>
            <a:ext cx="7513932" cy="1015663"/>
          </a:xfrm>
          <a:prstGeom prst="rect">
            <a:avLst/>
          </a:prstGeom>
          <a:noFill/>
        </p:spPr>
        <p:txBody>
          <a:bodyPr wrap="square" rtlCol="0">
            <a:spAutoFit/>
          </a:bodyPr>
          <a:lstStyle/>
          <a:p>
            <a:pPr marL="285750" indent="-285750">
              <a:buFont typeface="Arial" panose="020B0604020202020204" pitchFamily="34" charset="0"/>
              <a:buChar char="•"/>
            </a:pPr>
            <a:r>
              <a:rPr lang="en-GB" sz="3200" b="1" dirty="0" smtClean="0">
                <a:ln>
                  <a:solidFill>
                    <a:schemeClr val="bg2"/>
                  </a:solidFill>
                </a:ln>
                <a:solidFill>
                  <a:schemeClr val="tx2">
                    <a:lumMod val="25000"/>
                  </a:schemeClr>
                </a:solidFill>
                <a:effectLst>
                  <a:glow rad="127000">
                    <a:schemeClr val="tx1"/>
                  </a:glow>
                  <a:outerShdw blurRad="38100" dist="38100" dir="2700000" algn="tl">
                    <a:srgbClr val="000000">
                      <a:alpha val="43137"/>
                    </a:srgbClr>
                  </a:outerShdw>
                </a:effectLst>
              </a:rPr>
              <a:t>The Instructions</a:t>
            </a:r>
          </a:p>
          <a:p>
            <a:pPr marL="742950" lvl="1" indent="-285750">
              <a:buFont typeface="Arial" panose="020B0604020202020204" pitchFamily="34" charset="0"/>
              <a:buChar char="•"/>
            </a:pPr>
            <a:r>
              <a:rPr lang="en-GB" sz="2800" b="1" i="1" dirty="0" smtClean="0">
                <a:ln>
                  <a:solidFill>
                    <a:srgbClr val="002060"/>
                  </a:solidFill>
                </a:ln>
                <a:solidFill>
                  <a:srgbClr val="FF6600"/>
                </a:solidFill>
                <a:effectLst>
                  <a:glow rad="127000">
                    <a:schemeClr val="tx1"/>
                  </a:glow>
                  <a:outerShdw blurRad="38100" dist="38100" dir="2700000" algn="tl">
                    <a:srgbClr val="000000">
                      <a:alpha val="43137"/>
                    </a:srgbClr>
                  </a:outerShdw>
                </a:effectLst>
              </a:rPr>
              <a:t>“to the angel of the church…write”</a:t>
            </a:r>
            <a:r>
              <a:rPr lang="en-GB" sz="2800" b="1" dirty="0" smtClean="0">
                <a:ln>
                  <a:solidFill>
                    <a:srgbClr val="002060"/>
                  </a:solidFill>
                </a:ln>
                <a:solidFill>
                  <a:srgbClr val="FF6600"/>
                </a:solidFill>
                <a:effectLst>
                  <a:glow rad="127000">
                    <a:schemeClr val="tx1"/>
                  </a:glow>
                  <a:outerShdw blurRad="38100" dist="38100" dir="2700000" algn="tl">
                    <a:srgbClr val="000000">
                      <a:alpha val="43137"/>
                    </a:srgbClr>
                  </a:outerShdw>
                </a:effectLst>
              </a:rPr>
              <a:t> </a:t>
            </a:r>
            <a:endParaRPr lang="en-GB" sz="2800" b="1" dirty="0">
              <a:ln>
                <a:solidFill>
                  <a:srgbClr val="002060"/>
                </a:solidFill>
              </a:ln>
              <a:solidFill>
                <a:srgbClr val="FF6600"/>
              </a:solidFill>
              <a:effectLst>
                <a:glow rad="127000">
                  <a:schemeClr val="tx1"/>
                </a:glow>
                <a:outerShdw blurRad="38100" dist="38100" dir="2700000" algn="tl">
                  <a:srgbClr val="000000">
                    <a:alpha val="43137"/>
                  </a:srgbClr>
                </a:outerShdw>
              </a:effectLst>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081369" y="3069620"/>
            <a:ext cx="4981261"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ultiply 1"/>
          <p:cNvSpPr/>
          <p:nvPr/>
        </p:nvSpPr>
        <p:spPr>
          <a:xfrm>
            <a:off x="2987824" y="3356992"/>
            <a:ext cx="3096344" cy="28803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Tree>
    <p:extLst>
      <p:ext uri="{BB962C8B-B14F-4D97-AF65-F5344CB8AC3E}">
        <p14:creationId xmlns:p14="http://schemas.microsoft.com/office/powerpoint/2010/main" val="22396385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9944" y="2717304"/>
            <a:ext cx="8424936" cy="369332"/>
          </a:xfrm>
          <a:prstGeom prst="rect">
            <a:avLst/>
          </a:prstGeom>
          <a:noFill/>
        </p:spPr>
        <p:txBody>
          <a:bodyPr wrap="square" rtlCol="0">
            <a:spAutoFit/>
          </a:bodyPr>
          <a:lstStyle/>
          <a:p>
            <a:endParaRPr lang="en-GB" dirty="0"/>
          </a:p>
        </p:txBody>
      </p:sp>
      <p:sp>
        <p:nvSpPr>
          <p:cNvPr id="5" name="TextBox 4"/>
          <p:cNvSpPr txBox="1"/>
          <p:nvPr/>
        </p:nvSpPr>
        <p:spPr>
          <a:xfrm>
            <a:off x="554988" y="978987"/>
            <a:ext cx="8034024" cy="861774"/>
          </a:xfrm>
          <a:prstGeom prst="rect">
            <a:avLst/>
          </a:prstGeom>
          <a:noFill/>
        </p:spPr>
        <p:txBody>
          <a:bodyPr wrap="square" rtlCol="0">
            <a:spAutoFit/>
          </a:bodyPr>
          <a:lstStyle/>
          <a:p>
            <a:pPr algn="ctr">
              <a:buClr>
                <a:srgbClr val="765A00"/>
              </a:buClr>
            </a:pPr>
            <a:r>
              <a:rPr lang="en-GB" sz="32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The  common structure of the letters</a:t>
            </a:r>
          </a:p>
          <a:p>
            <a:endParaRPr lang="en-GB" dirty="0"/>
          </a:p>
        </p:txBody>
      </p:sp>
      <p:sp>
        <p:nvSpPr>
          <p:cNvPr id="9" name="TextBox 8"/>
          <p:cNvSpPr txBox="1"/>
          <p:nvPr/>
        </p:nvSpPr>
        <p:spPr>
          <a:xfrm>
            <a:off x="1205280" y="332656"/>
            <a:ext cx="6696744" cy="646331"/>
          </a:xfrm>
          <a:prstGeom prst="rect">
            <a:avLst/>
          </a:prstGeom>
          <a:noFill/>
        </p:spPr>
        <p:txBody>
          <a:bodyPr wrap="square" rtlCol="0">
            <a:spAutoFit/>
          </a:bodyPr>
          <a:lstStyle/>
          <a:p>
            <a:pPr algn="ctr"/>
            <a:r>
              <a:rPr lang="en-GB" sz="3600" b="1" dirty="0" smtClean="0">
                <a:ln>
                  <a:solidFill>
                    <a:srgbClr val="002060"/>
                  </a:solidFill>
                </a:ln>
                <a:solidFill>
                  <a:srgbClr val="FFC000"/>
                </a:solidFill>
                <a:effectLst>
                  <a:outerShdw blurRad="38100" dist="38100" dir="2700000" algn="tl">
                    <a:srgbClr val="000000">
                      <a:alpha val="43137"/>
                    </a:srgbClr>
                  </a:outerShdw>
                </a:effectLst>
              </a:rPr>
              <a:t>Revelation 2:1-7</a:t>
            </a:r>
            <a:endParaRPr lang="en-GB" sz="3600" b="1" dirty="0">
              <a:ln>
                <a:solidFill>
                  <a:srgbClr val="002060"/>
                </a:solidFill>
              </a:ln>
              <a:solidFill>
                <a:srgbClr val="FFC000"/>
              </a:solidFill>
              <a:effectLst>
                <a:outerShdw blurRad="38100" dist="38100" dir="2700000" algn="tl">
                  <a:srgbClr val="000000">
                    <a:alpha val="43137"/>
                  </a:srgbClr>
                </a:outerShdw>
              </a:effectLst>
            </a:endParaRPr>
          </a:p>
        </p:txBody>
      </p:sp>
      <p:sp>
        <p:nvSpPr>
          <p:cNvPr id="10" name="TextBox 9"/>
          <p:cNvSpPr txBox="1"/>
          <p:nvPr/>
        </p:nvSpPr>
        <p:spPr>
          <a:xfrm>
            <a:off x="815034" y="1706681"/>
            <a:ext cx="7513932" cy="1015663"/>
          </a:xfrm>
          <a:prstGeom prst="rect">
            <a:avLst/>
          </a:prstGeom>
          <a:noFill/>
        </p:spPr>
        <p:txBody>
          <a:bodyPr wrap="square" rtlCol="0">
            <a:spAutoFit/>
          </a:bodyPr>
          <a:lstStyle/>
          <a:p>
            <a:pPr marL="285750" indent="-285750">
              <a:buFont typeface="Arial" panose="020B0604020202020204" pitchFamily="34" charset="0"/>
              <a:buChar char="•"/>
            </a:pPr>
            <a:r>
              <a:rPr lang="en-GB" sz="3200" b="1" dirty="0" smtClean="0">
                <a:ln>
                  <a:solidFill>
                    <a:schemeClr val="bg2"/>
                  </a:solidFill>
                </a:ln>
                <a:solidFill>
                  <a:schemeClr val="tx2">
                    <a:lumMod val="25000"/>
                  </a:schemeClr>
                </a:solidFill>
                <a:effectLst>
                  <a:outerShdw blurRad="38100" dist="38100" dir="2700000" algn="tl">
                    <a:srgbClr val="000000">
                      <a:alpha val="43137"/>
                    </a:srgbClr>
                  </a:outerShdw>
                </a:effectLst>
              </a:rPr>
              <a:t>The Instructions</a:t>
            </a:r>
          </a:p>
          <a:p>
            <a:pPr marL="742950" lvl="1" indent="-285750">
              <a:buFont typeface="Arial" panose="020B0604020202020204" pitchFamily="34" charset="0"/>
              <a:buChar char="•"/>
            </a:pPr>
            <a:r>
              <a:rPr lang="en-GB" sz="2800" b="1" i="1" dirty="0" smtClean="0">
                <a:ln>
                  <a:solidFill>
                    <a:srgbClr val="002060"/>
                  </a:solidFill>
                </a:ln>
                <a:solidFill>
                  <a:srgbClr val="FF6600"/>
                </a:solidFill>
                <a:effectLst>
                  <a:glow rad="127000">
                    <a:schemeClr val="tx1"/>
                  </a:glow>
                  <a:outerShdw blurRad="38100" dist="38100" dir="2700000" algn="tl">
                    <a:srgbClr val="000000">
                      <a:alpha val="43137"/>
                    </a:srgbClr>
                  </a:outerShdw>
                </a:effectLst>
              </a:rPr>
              <a:t>“to the angel of the church…write”</a:t>
            </a:r>
            <a:r>
              <a:rPr lang="en-GB" sz="2800" b="1" dirty="0" smtClean="0">
                <a:ln>
                  <a:solidFill>
                    <a:srgbClr val="002060"/>
                  </a:solidFill>
                </a:ln>
                <a:solidFill>
                  <a:srgbClr val="FF6600"/>
                </a:solidFill>
                <a:effectLst>
                  <a:glow rad="127000">
                    <a:schemeClr val="tx1"/>
                  </a:glow>
                  <a:outerShdw blurRad="38100" dist="38100" dir="2700000" algn="tl">
                    <a:srgbClr val="000000">
                      <a:alpha val="43137"/>
                    </a:srgbClr>
                  </a:outerShdw>
                </a:effectLst>
              </a:rPr>
              <a:t> </a:t>
            </a:r>
            <a:endParaRPr lang="en-GB" sz="2800" b="1" dirty="0">
              <a:ln>
                <a:solidFill>
                  <a:srgbClr val="002060"/>
                </a:solidFill>
              </a:ln>
              <a:solidFill>
                <a:srgbClr val="FF6600"/>
              </a:solidFill>
              <a:effectLst>
                <a:glow rad="127000">
                  <a:schemeClr val="tx1"/>
                </a:glow>
                <a:outerShdw blurRad="38100" dist="38100" dir="2700000" algn="tl">
                  <a:srgbClr val="000000">
                    <a:alpha val="43137"/>
                  </a:srgbClr>
                </a:outerShdw>
              </a:effectLst>
            </a:endParaRPr>
          </a:p>
        </p:txBody>
      </p:sp>
      <p:sp>
        <p:nvSpPr>
          <p:cNvPr id="2" name="TextBox 1"/>
          <p:cNvSpPr txBox="1"/>
          <p:nvPr/>
        </p:nvSpPr>
        <p:spPr>
          <a:xfrm>
            <a:off x="0" y="2722344"/>
            <a:ext cx="9468544" cy="2616101"/>
          </a:xfrm>
          <a:prstGeom prst="rect">
            <a:avLst/>
          </a:prstGeom>
          <a:noFill/>
        </p:spPr>
        <p:txBody>
          <a:bodyPr wrap="square" rtlCol="0">
            <a:spAutoFit/>
          </a:bodyPr>
          <a:lstStyle/>
          <a:p>
            <a:pPr marL="457200" indent="-457200">
              <a:buFont typeface="Arial" panose="020B0604020202020204" pitchFamily="34" charset="0"/>
              <a:buChar char="•"/>
            </a:pPr>
            <a:r>
              <a:rPr lang="en-GB" sz="2800" b="1" dirty="0" smtClean="0">
                <a:ln>
                  <a:solidFill>
                    <a:srgbClr val="00131A"/>
                  </a:solidFill>
                </a:ln>
                <a:solidFill>
                  <a:schemeClr val="accent2">
                    <a:lumMod val="50000"/>
                  </a:schemeClr>
                </a:solidFill>
                <a:effectLst>
                  <a:glow rad="127000">
                    <a:schemeClr val="tx1"/>
                  </a:glow>
                  <a:outerShdw blurRad="38100" dist="38100" dir="2700000" algn="tl">
                    <a:srgbClr val="000000">
                      <a:alpha val="43137"/>
                    </a:srgbClr>
                  </a:outerShdw>
                </a:effectLst>
              </a:rPr>
              <a:t>“Blessed is the one who reads aloud the words…” </a:t>
            </a:r>
          </a:p>
          <a:p>
            <a:pPr marL="457200" indent="-457200">
              <a:buFont typeface="Arial" panose="020B0604020202020204" pitchFamily="34" charset="0"/>
              <a:buChar char="•"/>
            </a:pPr>
            <a:r>
              <a:rPr lang="en-GB" sz="2800" b="1" dirty="0" smtClean="0">
                <a:ln>
                  <a:solidFill>
                    <a:srgbClr val="00131A"/>
                  </a:solidFill>
                </a:ln>
                <a:solidFill>
                  <a:schemeClr val="accent2">
                    <a:lumMod val="50000"/>
                  </a:schemeClr>
                </a:solidFill>
                <a:effectLst>
                  <a:glow rad="127000">
                    <a:schemeClr val="tx1"/>
                  </a:glow>
                  <a:outerShdw blurRad="38100" dist="38100" dir="2700000" algn="tl">
                    <a:srgbClr val="000000">
                      <a:alpha val="43137"/>
                    </a:srgbClr>
                  </a:outerShdw>
                </a:effectLst>
              </a:rPr>
              <a:t>The churches on same road in order of delivery</a:t>
            </a:r>
          </a:p>
          <a:p>
            <a:pPr marL="342900" indent="-342900">
              <a:buFont typeface="Arial" panose="020B0604020202020204" pitchFamily="34" charset="0"/>
              <a:buChar char="•"/>
            </a:pPr>
            <a:r>
              <a:rPr lang="en-GB" sz="2800" b="1" dirty="0" smtClean="0">
                <a:ln>
                  <a:solidFill>
                    <a:srgbClr val="00131A"/>
                  </a:solidFill>
                </a:ln>
                <a:solidFill>
                  <a:schemeClr val="accent2">
                    <a:lumMod val="50000"/>
                  </a:schemeClr>
                </a:solidFill>
                <a:effectLst>
                  <a:glow rad="127000">
                    <a:schemeClr val="tx1"/>
                  </a:glow>
                  <a:outerShdw blurRad="38100" dist="38100" dir="2700000" algn="tl">
                    <a:srgbClr val="000000">
                      <a:alpha val="43137"/>
                    </a:srgbClr>
                  </a:outerShdw>
                </a:effectLst>
              </a:rPr>
              <a:t> Local details in the message to each church</a:t>
            </a:r>
          </a:p>
          <a:p>
            <a:pPr marL="342900" indent="-342900">
              <a:buFont typeface="Arial" panose="020B0604020202020204" pitchFamily="34" charset="0"/>
              <a:buChar char="•"/>
            </a:pPr>
            <a:r>
              <a:rPr lang="en-GB" sz="2800" b="1" dirty="0" smtClean="0">
                <a:ln>
                  <a:solidFill>
                    <a:srgbClr val="00131A"/>
                  </a:solidFill>
                </a:ln>
                <a:solidFill>
                  <a:schemeClr val="accent2">
                    <a:lumMod val="50000"/>
                  </a:schemeClr>
                </a:solidFill>
                <a:effectLst>
                  <a:glow rad="127000">
                    <a:schemeClr val="tx1"/>
                  </a:glow>
                  <a:outerShdw blurRad="38100" dist="38100" dir="2700000" algn="tl">
                    <a:srgbClr val="000000">
                      <a:alpha val="43137"/>
                    </a:srgbClr>
                  </a:outerShdw>
                </a:effectLst>
              </a:rPr>
              <a:t>“He who has an ear to hear let him hear what the Spirit says to </a:t>
            </a:r>
            <a:r>
              <a:rPr lang="en-GB" sz="2800" b="1" u="sng" dirty="0" smtClean="0">
                <a:ln>
                  <a:solidFill>
                    <a:srgbClr val="00131A"/>
                  </a:solidFill>
                </a:ln>
                <a:solidFill>
                  <a:schemeClr val="accent2">
                    <a:lumMod val="50000"/>
                  </a:schemeClr>
                </a:solidFill>
                <a:effectLst>
                  <a:glow rad="127000">
                    <a:schemeClr val="tx1"/>
                  </a:glow>
                  <a:outerShdw blurRad="38100" dist="38100" dir="2700000" algn="tl">
                    <a:srgbClr val="000000">
                      <a:alpha val="43137"/>
                    </a:srgbClr>
                  </a:outerShdw>
                </a:effectLst>
              </a:rPr>
              <a:t>the churches</a:t>
            </a:r>
            <a:r>
              <a:rPr lang="en-GB" sz="2800" b="1" dirty="0" smtClean="0">
                <a:ln>
                  <a:solidFill>
                    <a:srgbClr val="00131A"/>
                  </a:solidFill>
                </a:ln>
                <a:solidFill>
                  <a:schemeClr val="accent2">
                    <a:lumMod val="50000"/>
                  </a:schemeClr>
                </a:solidFill>
                <a:effectLst>
                  <a:glow rad="127000">
                    <a:schemeClr val="tx1"/>
                  </a:glow>
                  <a:outerShdw blurRad="38100" dist="38100" dir="2700000" algn="tl">
                    <a:srgbClr val="000000">
                      <a:alpha val="43137"/>
                    </a:srgbClr>
                  </a:outerShdw>
                </a:effectLst>
              </a:rPr>
              <a:t>”2:7,11,17,29; 3:6,13,22</a:t>
            </a:r>
            <a:endParaRPr lang="en-GB" sz="2800" b="1" u="sng" dirty="0" smtClean="0">
              <a:ln>
                <a:solidFill>
                  <a:srgbClr val="00131A"/>
                </a:solidFill>
              </a:ln>
              <a:solidFill>
                <a:schemeClr val="accent2">
                  <a:lumMod val="50000"/>
                </a:schemeClr>
              </a:solidFill>
              <a:effectLst>
                <a:glow rad="127000">
                  <a:schemeClr val="tx1"/>
                </a:glow>
                <a:outerShdw blurRad="38100" dist="38100" dir="2700000" algn="tl">
                  <a:srgbClr val="000000">
                    <a:alpha val="43137"/>
                  </a:srgbClr>
                </a:outerShdw>
              </a:effectLst>
            </a:endParaRPr>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36982762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9944" y="2717304"/>
            <a:ext cx="8424936" cy="369332"/>
          </a:xfrm>
          <a:prstGeom prst="rect">
            <a:avLst/>
          </a:prstGeom>
          <a:noFill/>
        </p:spPr>
        <p:txBody>
          <a:bodyPr wrap="square" rtlCol="0">
            <a:spAutoFit/>
          </a:bodyPr>
          <a:lstStyle/>
          <a:p>
            <a:endParaRPr lang="en-GB" dirty="0"/>
          </a:p>
        </p:txBody>
      </p:sp>
      <p:sp>
        <p:nvSpPr>
          <p:cNvPr id="5" name="TextBox 4"/>
          <p:cNvSpPr txBox="1"/>
          <p:nvPr/>
        </p:nvSpPr>
        <p:spPr>
          <a:xfrm>
            <a:off x="554987" y="981641"/>
            <a:ext cx="8034024" cy="861774"/>
          </a:xfrm>
          <a:prstGeom prst="rect">
            <a:avLst/>
          </a:prstGeom>
          <a:noFill/>
        </p:spPr>
        <p:txBody>
          <a:bodyPr wrap="square" rtlCol="0">
            <a:spAutoFit/>
          </a:bodyPr>
          <a:lstStyle/>
          <a:p>
            <a:pPr algn="ctr">
              <a:buClr>
                <a:srgbClr val="765A00"/>
              </a:buClr>
            </a:pPr>
            <a:r>
              <a:rPr lang="en-GB" sz="32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The  common structure of the letters</a:t>
            </a:r>
          </a:p>
          <a:p>
            <a:endParaRPr lang="en-GB" dirty="0"/>
          </a:p>
        </p:txBody>
      </p:sp>
      <p:sp>
        <p:nvSpPr>
          <p:cNvPr id="9" name="TextBox 8"/>
          <p:cNvSpPr txBox="1"/>
          <p:nvPr/>
        </p:nvSpPr>
        <p:spPr>
          <a:xfrm>
            <a:off x="1223628" y="332656"/>
            <a:ext cx="6696744" cy="646331"/>
          </a:xfrm>
          <a:prstGeom prst="rect">
            <a:avLst/>
          </a:prstGeom>
          <a:noFill/>
        </p:spPr>
        <p:txBody>
          <a:bodyPr wrap="square" rtlCol="0">
            <a:spAutoFit/>
          </a:bodyPr>
          <a:lstStyle/>
          <a:p>
            <a:pPr algn="ctr"/>
            <a:r>
              <a:rPr lang="en-GB" sz="3600" b="1" dirty="0" smtClean="0">
                <a:ln>
                  <a:solidFill>
                    <a:srgbClr val="002060"/>
                  </a:solidFill>
                </a:ln>
                <a:solidFill>
                  <a:srgbClr val="FFC000"/>
                </a:solidFill>
                <a:effectLst>
                  <a:outerShdw blurRad="38100" dist="38100" dir="2700000" algn="tl">
                    <a:srgbClr val="000000">
                      <a:alpha val="43137"/>
                    </a:srgbClr>
                  </a:outerShdw>
                </a:effectLst>
              </a:rPr>
              <a:t>Revelation 2:1-7</a:t>
            </a:r>
            <a:endParaRPr lang="en-GB" sz="3600" b="1" dirty="0">
              <a:ln>
                <a:solidFill>
                  <a:srgbClr val="002060"/>
                </a:solidFill>
              </a:ln>
              <a:solidFill>
                <a:srgbClr val="FFC000"/>
              </a:solidFill>
              <a:effectLst>
                <a:outerShdw blurRad="38100" dist="38100" dir="2700000" algn="tl">
                  <a:srgbClr val="000000">
                    <a:alpha val="43137"/>
                  </a:srgbClr>
                </a:outerShdw>
              </a:effectLst>
            </a:endParaRPr>
          </a:p>
        </p:txBody>
      </p:sp>
      <p:sp>
        <p:nvSpPr>
          <p:cNvPr id="10" name="TextBox 9"/>
          <p:cNvSpPr txBox="1"/>
          <p:nvPr/>
        </p:nvSpPr>
        <p:spPr>
          <a:xfrm>
            <a:off x="815034" y="1708348"/>
            <a:ext cx="7513932" cy="1015663"/>
          </a:xfrm>
          <a:prstGeom prst="rect">
            <a:avLst/>
          </a:prstGeom>
          <a:noFill/>
        </p:spPr>
        <p:txBody>
          <a:bodyPr wrap="square" rtlCol="0">
            <a:spAutoFit/>
          </a:bodyPr>
          <a:lstStyle/>
          <a:p>
            <a:pPr marL="285750" indent="-285750">
              <a:buFont typeface="Arial" panose="020B0604020202020204" pitchFamily="34" charset="0"/>
              <a:buChar char="•"/>
            </a:pPr>
            <a:r>
              <a:rPr lang="en-GB" sz="3200" b="1" dirty="0" smtClean="0">
                <a:ln>
                  <a:solidFill>
                    <a:schemeClr val="bg2"/>
                  </a:solidFill>
                </a:ln>
                <a:solidFill>
                  <a:srgbClr val="002060"/>
                </a:solidFill>
                <a:effectLst>
                  <a:glow rad="127000">
                    <a:schemeClr val="tx1"/>
                  </a:glow>
                  <a:outerShdw blurRad="38100" dist="38100" dir="2700000" algn="tl">
                    <a:srgbClr val="000000">
                      <a:alpha val="43137"/>
                    </a:srgbClr>
                  </a:outerShdw>
                </a:effectLst>
              </a:rPr>
              <a:t>The Instructions</a:t>
            </a:r>
          </a:p>
          <a:p>
            <a:pPr marL="742950" lvl="1" indent="-285750">
              <a:buFont typeface="Arial" panose="020B0604020202020204" pitchFamily="34" charset="0"/>
              <a:buChar char="•"/>
            </a:pPr>
            <a:r>
              <a:rPr lang="en-GB" sz="2800" b="1" i="1" dirty="0" smtClean="0">
                <a:ln>
                  <a:solidFill>
                    <a:srgbClr val="002060"/>
                  </a:solidFill>
                </a:ln>
                <a:solidFill>
                  <a:srgbClr val="FF6600"/>
                </a:solidFill>
                <a:effectLst>
                  <a:glow rad="127000">
                    <a:schemeClr val="tx1"/>
                  </a:glow>
                  <a:outerShdw blurRad="38100" dist="38100" dir="2700000" algn="tl">
                    <a:srgbClr val="000000">
                      <a:alpha val="43137"/>
                    </a:srgbClr>
                  </a:outerShdw>
                </a:effectLst>
              </a:rPr>
              <a:t>“to the angel of the church…write”</a:t>
            </a:r>
            <a:r>
              <a:rPr lang="en-GB" sz="2800" b="1" dirty="0" smtClean="0">
                <a:ln>
                  <a:solidFill>
                    <a:srgbClr val="002060"/>
                  </a:solidFill>
                </a:ln>
                <a:solidFill>
                  <a:srgbClr val="FF6600"/>
                </a:solidFill>
                <a:effectLst>
                  <a:glow rad="127000">
                    <a:schemeClr val="tx1"/>
                  </a:glow>
                  <a:outerShdw blurRad="38100" dist="38100" dir="2700000" algn="tl">
                    <a:srgbClr val="000000">
                      <a:alpha val="43137"/>
                    </a:srgbClr>
                  </a:outerShdw>
                </a:effectLst>
              </a:rPr>
              <a:t> </a:t>
            </a:r>
            <a:endParaRPr lang="en-GB" sz="2800" b="1" dirty="0">
              <a:ln>
                <a:solidFill>
                  <a:srgbClr val="002060"/>
                </a:solidFill>
              </a:ln>
              <a:solidFill>
                <a:srgbClr val="FF6600"/>
              </a:solidFill>
              <a:effectLst>
                <a:glow rad="127000">
                  <a:schemeClr val="tx1"/>
                </a:glow>
                <a:outerShdw blurRad="38100" dist="38100" dir="2700000" algn="tl">
                  <a:srgbClr val="000000">
                    <a:alpha val="43137"/>
                  </a:srgbClr>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154" y="2852936"/>
            <a:ext cx="6477691" cy="3759105"/>
          </a:xfrm>
          <a:prstGeom prst="rect">
            <a:avLst/>
          </a:prstGeom>
        </p:spPr>
      </p:pic>
    </p:spTree>
    <p:extLst>
      <p:ext uri="{BB962C8B-B14F-4D97-AF65-F5344CB8AC3E}">
        <p14:creationId xmlns:p14="http://schemas.microsoft.com/office/powerpoint/2010/main" val="31587903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9944" y="2717304"/>
            <a:ext cx="8424936" cy="369332"/>
          </a:xfrm>
          <a:prstGeom prst="rect">
            <a:avLst/>
          </a:prstGeom>
          <a:noFill/>
        </p:spPr>
        <p:txBody>
          <a:bodyPr wrap="square" rtlCol="0">
            <a:spAutoFit/>
          </a:bodyPr>
          <a:lstStyle/>
          <a:p>
            <a:endParaRPr lang="en-GB" dirty="0"/>
          </a:p>
        </p:txBody>
      </p:sp>
      <p:sp>
        <p:nvSpPr>
          <p:cNvPr id="5" name="TextBox 4"/>
          <p:cNvSpPr txBox="1"/>
          <p:nvPr/>
        </p:nvSpPr>
        <p:spPr>
          <a:xfrm>
            <a:off x="480212" y="1010153"/>
            <a:ext cx="8034024" cy="861774"/>
          </a:xfrm>
          <a:prstGeom prst="rect">
            <a:avLst/>
          </a:prstGeom>
          <a:noFill/>
        </p:spPr>
        <p:txBody>
          <a:bodyPr wrap="square" rtlCol="0">
            <a:spAutoFit/>
          </a:bodyPr>
          <a:lstStyle/>
          <a:p>
            <a:pPr algn="ctr">
              <a:buClr>
                <a:srgbClr val="765A00"/>
              </a:buClr>
            </a:pPr>
            <a:r>
              <a:rPr lang="en-GB" sz="32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The  common structure of the letters</a:t>
            </a:r>
          </a:p>
          <a:p>
            <a:endParaRPr lang="en-GB" dirty="0"/>
          </a:p>
        </p:txBody>
      </p:sp>
      <p:sp>
        <p:nvSpPr>
          <p:cNvPr id="9" name="TextBox 8"/>
          <p:cNvSpPr txBox="1"/>
          <p:nvPr/>
        </p:nvSpPr>
        <p:spPr>
          <a:xfrm>
            <a:off x="1223628" y="372448"/>
            <a:ext cx="6696744" cy="646331"/>
          </a:xfrm>
          <a:prstGeom prst="rect">
            <a:avLst/>
          </a:prstGeom>
          <a:noFill/>
        </p:spPr>
        <p:txBody>
          <a:bodyPr wrap="square" rtlCol="0">
            <a:spAutoFit/>
          </a:bodyPr>
          <a:lstStyle/>
          <a:p>
            <a:pPr algn="ctr"/>
            <a:r>
              <a:rPr lang="en-GB" sz="3600" b="1" dirty="0" smtClean="0">
                <a:ln>
                  <a:solidFill>
                    <a:srgbClr val="002060"/>
                  </a:solidFill>
                </a:ln>
                <a:solidFill>
                  <a:srgbClr val="FFC000"/>
                </a:solidFill>
                <a:effectLst>
                  <a:outerShdw blurRad="38100" dist="38100" dir="2700000" algn="tl">
                    <a:srgbClr val="000000">
                      <a:alpha val="43137"/>
                    </a:srgbClr>
                  </a:outerShdw>
                </a:effectLst>
              </a:rPr>
              <a:t>Revelation 2:1-7</a:t>
            </a:r>
            <a:endParaRPr lang="en-GB" sz="3600" b="1" dirty="0">
              <a:ln>
                <a:solidFill>
                  <a:srgbClr val="002060"/>
                </a:solidFill>
              </a:ln>
              <a:solidFill>
                <a:srgbClr val="FFC000"/>
              </a:solidFill>
              <a:effectLst>
                <a:outerShdw blurRad="38100" dist="38100" dir="2700000" algn="tl">
                  <a:srgbClr val="000000">
                    <a:alpha val="43137"/>
                  </a:srgbClr>
                </a:outerShdw>
              </a:effectLst>
            </a:endParaRPr>
          </a:p>
        </p:txBody>
      </p:sp>
      <p:sp>
        <p:nvSpPr>
          <p:cNvPr id="10" name="TextBox 9"/>
          <p:cNvSpPr txBox="1"/>
          <p:nvPr/>
        </p:nvSpPr>
        <p:spPr>
          <a:xfrm>
            <a:off x="815034" y="1980783"/>
            <a:ext cx="7513932" cy="1446550"/>
          </a:xfrm>
          <a:prstGeom prst="rect">
            <a:avLst/>
          </a:prstGeom>
          <a:noFill/>
        </p:spPr>
        <p:txBody>
          <a:bodyPr wrap="square" rtlCol="0">
            <a:spAutoFit/>
          </a:bodyPr>
          <a:lstStyle/>
          <a:p>
            <a:pPr marL="285750" indent="-285750">
              <a:buFont typeface="Arial" panose="020B0604020202020204" pitchFamily="34" charset="0"/>
              <a:buChar char="•"/>
            </a:pPr>
            <a:r>
              <a:rPr lang="en-GB" sz="3200" b="1" dirty="0" smtClean="0">
                <a:ln>
                  <a:solidFill>
                    <a:schemeClr val="bg2"/>
                  </a:solidFill>
                </a:ln>
                <a:solidFill>
                  <a:srgbClr val="002060"/>
                </a:solidFill>
                <a:effectLst>
                  <a:glow rad="127000">
                    <a:schemeClr val="tx1"/>
                  </a:glow>
                  <a:outerShdw blurRad="38100" dist="38100" dir="2700000" algn="tl">
                    <a:srgbClr val="000000">
                      <a:alpha val="43137"/>
                    </a:srgbClr>
                  </a:outerShdw>
                </a:effectLst>
              </a:rPr>
              <a:t>The Instructions</a:t>
            </a:r>
          </a:p>
          <a:p>
            <a:pPr marL="742950" lvl="1" indent="-285750">
              <a:buFont typeface="Arial" panose="020B0604020202020204" pitchFamily="34" charset="0"/>
              <a:buChar char="•"/>
            </a:pPr>
            <a:r>
              <a:rPr lang="en-GB" sz="2800" b="1" i="1" dirty="0" smtClean="0">
                <a:ln>
                  <a:solidFill>
                    <a:srgbClr val="002060"/>
                  </a:solidFill>
                </a:ln>
                <a:solidFill>
                  <a:srgbClr val="FF6600"/>
                </a:solidFill>
                <a:effectLst>
                  <a:glow rad="127000">
                    <a:schemeClr val="tx1"/>
                  </a:glow>
                  <a:outerShdw blurRad="38100" dist="38100" dir="2700000" algn="tl">
                    <a:srgbClr val="000000">
                      <a:alpha val="43137"/>
                    </a:srgbClr>
                  </a:outerShdw>
                </a:effectLst>
              </a:rPr>
              <a:t>“to the angel of the church…write”</a:t>
            </a:r>
          </a:p>
          <a:p>
            <a:pPr marL="742950" lvl="1" indent="-285750">
              <a:buFont typeface="Arial" panose="020B0604020202020204" pitchFamily="34" charset="0"/>
              <a:buChar char="•"/>
            </a:pPr>
            <a:r>
              <a:rPr lang="en-GB" sz="2800" b="1" i="1" dirty="0" smtClean="0">
                <a:ln>
                  <a:solidFill>
                    <a:srgbClr val="002060"/>
                  </a:solidFill>
                </a:ln>
                <a:solidFill>
                  <a:srgbClr val="FF6600"/>
                </a:solidFill>
                <a:effectLst>
                  <a:glow rad="127000">
                    <a:schemeClr val="tx1"/>
                  </a:glow>
                  <a:outerShdw blurRad="38100" dist="38100" dir="2700000" algn="tl">
                    <a:srgbClr val="000000">
                      <a:alpha val="43137"/>
                    </a:srgbClr>
                  </a:outerShdw>
                </a:effectLst>
              </a:rPr>
              <a:t>Identity of the angels</a:t>
            </a:r>
            <a:r>
              <a:rPr lang="en-GB" sz="2800" b="1" dirty="0" smtClean="0">
                <a:ln>
                  <a:solidFill>
                    <a:srgbClr val="002060"/>
                  </a:solidFill>
                </a:ln>
                <a:solidFill>
                  <a:srgbClr val="FF6600"/>
                </a:solidFill>
                <a:effectLst>
                  <a:glow rad="127000">
                    <a:schemeClr val="tx1"/>
                  </a:glow>
                  <a:outerShdw blurRad="38100" dist="38100" dir="2700000" algn="tl">
                    <a:srgbClr val="000000">
                      <a:alpha val="43137"/>
                    </a:srgbClr>
                  </a:outerShdw>
                </a:effectLst>
              </a:rPr>
              <a:t> </a:t>
            </a:r>
            <a:endParaRPr lang="en-GB" sz="2800" b="1" dirty="0">
              <a:ln>
                <a:solidFill>
                  <a:srgbClr val="002060"/>
                </a:solidFill>
              </a:ln>
              <a:solidFill>
                <a:srgbClr val="FF6600"/>
              </a:solidFill>
              <a:effectLst>
                <a:glow rad="127000">
                  <a:schemeClr val="tx1"/>
                </a:glow>
                <a:outerShdw blurRad="38100" dist="38100" dir="2700000" algn="tl">
                  <a:srgbClr val="000000">
                    <a:alpha val="43137"/>
                  </a:srgbClr>
                </a:outerShdw>
              </a:effectLst>
            </a:endParaRPr>
          </a:p>
        </p:txBody>
      </p:sp>
      <p:pic>
        <p:nvPicPr>
          <p:cNvPr id="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3086636"/>
            <a:ext cx="2895600"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07207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9944" y="2717304"/>
            <a:ext cx="8424936" cy="369332"/>
          </a:xfrm>
          <a:prstGeom prst="rect">
            <a:avLst/>
          </a:prstGeom>
          <a:noFill/>
        </p:spPr>
        <p:txBody>
          <a:bodyPr wrap="square" rtlCol="0">
            <a:spAutoFit/>
          </a:bodyPr>
          <a:lstStyle/>
          <a:p>
            <a:endParaRPr lang="en-GB" dirty="0"/>
          </a:p>
        </p:txBody>
      </p:sp>
      <p:sp>
        <p:nvSpPr>
          <p:cNvPr id="5" name="TextBox 4"/>
          <p:cNvSpPr txBox="1"/>
          <p:nvPr/>
        </p:nvSpPr>
        <p:spPr>
          <a:xfrm>
            <a:off x="518984" y="1130182"/>
            <a:ext cx="8034024" cy="584775"/>
          </a:xfrm>
          <a:prstGeom prst="rect">
            <a:avLst/>
          </a:prstGeom>
          <a:noFill/>
        </p:spPr>
        <p:txBody>
          <a:bodyPr wrap="square" rtlCol="0">
            <a:spAutoFit/>
          </a:bodyPr>
          <a:lstStyle/>
          <a:p>
            <a:pPr algn="ctr">
              <a:buClr>
                <a:srgbClr val="765A00"/>
              </a:buClr>
            </a:pPr>
            <a:r>
              <a:rPr lang="en-GB" sz="3200" b="1" dirty="0" smtClean="0">
                <a:ln>
                  <a:solidFill>
                    <a:srgbClr val="002060"/>
                  </a:solidFill>
                </a:ln>
                <a:solidFill>
                  <a:srgbClr val="765A00"/>
                </a:solidFill>
                <a:effectLst>
                  <a:glow rad="127000">
                    <a:srgbClr val="FFFF00"/>
                  </a:glow>
                  <a:outerShdw blurRad="38100" dist="38100" dir="2700000" algn="tl">
                    <a:srgbClr val="000000">
                      <a:alpha val="43137"/>
                    </a:srgbClr>
                  </a:outerShdw>
                </a:effectLst>
              </a:rPr>
              <a:t>The  common structure of the letters</a:t>
            </a:r>
            <a:endParaRPr lang="en-GB" dirty="0"/>
          </a:p>
        </p:txBody>
      </p:sp>
      <p:sp>
        <p:nvSpPr>
          <p:cNvPr id="9" name="TextBox 8"/>
          <p:cNvSpPr txBox="1"/>
          <p:nvPr/>
        </p:nvSpPr>
        <p:spPr>
          <a:xfrm>
            <a:off x="1187624" y="476672"/>
            <a:ext cx="6696744" cy="646331"/>
          </a:xfrm>
          <a:prstGeom prst="rect">
            <a:avLst/>
          </a:prstGeom>
          <a:noFill/>
        </p:spPr>
        <p:txBody>
          <a:bodyPr wrap="square" rtlCol="0">
            <a:spAutoFit/>
          </a:bodyPr>
          <a:lstStyle/>
          <a:p>
            <a:pPr algn="ctr"/>
            <a:r>
              <a:rPr lang="en-GB" sz="3600" b="1" dirty="0" smtClean="0">
                <a:ln>
                  <a:solidFill>
                    <a:srgbClr val="002060"/>
                  </a:solidFill>
                </a:ln>
                <a:solidFill>
                  <a:srgbClr val="FFC000"/>
                </a:solidFill>
                <a:effectLst>
                  <a:outerShdw blurRad="38100" dist="38100" dir="2700000" algn="tl">
                    <a:srgbClr val="000000">
                      <a:alpha val="43137"/>
                    </a:srgbClr>
                  </a:outerShdw>
                </a:effectLst>
              </a:rPr>
              <a:t>Revelation 2:1-7</a:t>
            </a:r>
            <a:endParaRPr lang="en-GB" sz="3600" b="1" dirty="0">
              <a:ln>
                <a:solidFill>
                  <a:srgbClr val="002060"/>
                </a:solidFill>
              </a:ln>
              <a:solidFill>
                <a:srgbClr val="FFC000"/>
              </a:solidFill>
              <a:effectLst>
                <a:outerShdw blurRad="38100" dist="38100" dir="2700000" algn="tl">
                  <a:srgbClr val="000000">
                    <a:alpha val="43137"/>
                  </a:srgbClr>
                </a:outerShdw>
              </a:effectLst>
            </a:endParaRPr>
          </a:p>
        </p:txBody>
      </p:sp>
      <p:sp>
        <p:nvSpPr>
          <p:cNvPr id="10" name="TextBox 9"/>
          <p:cNvSpPr txBox="1"/>
          <p:nvPr/>
        </p:nvSpPr>
        <p:spPr>
          <a:xfrm>
            <a:off x="815034" y="1915119"/>
            <a:ext cx="7513932" cy="1015663"/>
          </a:xfrm>
          <a:prstGeom prst="rect">
            <a:avLst/>
          </a:prstGeom>
          <a:noFill/>
        </p:spPr>
        <p:txBody>
          <a:bodyPr wrap="square" rtlCol="0">
            <a:spAutoFit/>
          </a:bodyPr>
          <a:lstStyle/>
          <a:p>
            <a:pPr marL="285750" indent="-285750">
              <a:buFont typeface="Arial" panose="020B0604020202020204" pitchFamily="34" charset="0"/>
              <a:buChar char="•"/>
            </a:pPr>
            <a:r>
              <a:rPr lang="en-GB" sz="3200" b="1" dirty="0" smtClean="0">
                <a:ln>
                  <a:solidFill>
                    <a:schemeClr val="bg2"/>
                  </a:solidFill>
                </a:ln>
                <a:solidFill>
                  <a:srgbClr val="002060"/>
                </a:solidFill>
                <a:effectLst>
                  <a:glow rad="127000">
                    <a:schemeClr val="tx1"/>
                  </a:glow>
                  <a:outerShdw blurRad="38100" dist="38100" dir="2700000" algn="tl">
                    <a:srgbClr val="000000">
                      <a:alpha val="43137"/>
                    </a:srgbClr>
                  </a:outerShdw>
                </a:effectLst>
              </a:rPr>
              <a:t>The Instructions</a:t>
            </a:r>
          </a:p>
          <a:p>
            <a:pPr marL="742950" lvl="1" indent="-285750">
              <a:buFont typeface="Arial" panose="020B0604020202020204" pitchFamily="34" charset="0"/>
              <a:buChar char="•"/>
            </a:pPr>
            <a:r>
              <a:rPr lang="en-GB" sz="2800" b="1" i="1" dirty="0" smtClean="0">
                <a:ln>
                  <a:solidFill>
                    <a:schemeClr val="bg2"/>
                  </a:solidFill>
                </a:ln>
                <a:solidFill>
                  <a:srgbClr val="FF0000"/>
                </a:solidFill>
                <a:effectLst>
                  <a:glow rad="127000">
                    <a:schemeClr val="tx1"/>
                  </a:glow>
                  <a:outerShdw blurRad="38100" dist="38100" dir="2700000" algn="tl">
                    <a:srgbClr val="000000">
                      <a:alpha val="43137"/>
                    </a:srgbClr>
                  </a:outerShdw>
                </a:effectLst>
              </a:rPr>
              <a:t>These are the words of…</a:t>
            </a:r>
          </a:p>
        </p:txBody>
      </p:sp>
    </p:spTree>
    <p:extLst>
      <p:ext uri="{BB962C8B-B14F-4D97-AF65-F5344CB8AC3E}">
        <p14:creationId xmlns:p14="http://schemas.microsoft.com/office/powerpoint/2010/main" val="452273991"/>
      </p:ext>
    </p:extLst>
  </p:cSld>
  <p:clrMapOvr>
    <a:masterClrMapping/>
  </p:clrMapOvr>
  <p:timing>
    <p:tnLst>
      <p:par>
        <p:cTn id="1" dur="indefinite" restart="never" nodeType="tmRoot"/>
      </p:par>
    </p:tnLst>
  </p:timing>
</p:sld>
</file>

<file path=ppt/theme/theme1.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Clouds</Template>
  <TotalTime>1774</TotalTime>
  <Words>1984</Words>
  <Application>Microsoft Office PowerPoint</Application>
  <PresentationFormat>On-screen Show (4:3)</PresentationFormat>
  <Paragraphs>329</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Clouds</vt:lpstr>
      <vt:lpstr>Rekindle the flame Revelation 2:1-7</vt:lpstr>
      <vt:lpstr>Rekindle the flame Revelation 2:1-7</vt:lpstr>
      <vt:lpstr>Revelation 2:1-7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Grace Fellowship(Ashford)</Manager>
  <Company>Grace Fellowship(Ashford)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vision that leads to worship</dc:title>
  <dc:subject>03 Rekindle the flame (Ephesus)</dc:subject>
  <dc:creator>Eglise Protestante Baptiste</dc:creator>
  <cp:lastModifiedBy>Colin Howells</cp:lastModifiedBy>
  <cp:revision>120</cp:revision>
  <dcterms:created xsi:type="dcterms:W3CDTF">2010-06-05T15:43:29Z</dcterms:created>
  <dcterms:modified xsi:type="dcterms:W3CDTF">2014-01-19T22:12:37Z</dcterms:modified>
</cp:coreProperties>
</file>